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491" r:id="rId5"/>
    <p:sldId id="624" r:id="rId6"/>
    <p:sldId id="625" r:id="rId7"/>
    <p:sldId id="664" r:id="rId8"/>
    <p:sldId id="558" r:id="rId9"/>
    <p:sldId id="634" r:id="rId10"/>
    <p:sldId id="652" r:id="rId11"/>
    <p:sldId id="653" r:id="rId12"/>
    <p:sldId id="593" r:id="rId13"/>
    <p:sldId id="654" r:id="rId14"/>
    <p:sldId id="645" r:id="rId15"/>
    <p:sldId id="631" r:id="rId16"/>
    <p:sldId id="641" r:id="rId17"/>
    <p:sldId id="660" r:id="rId18"/>
    <p:sldId id="534" r:id="rId19"/>
    <p:sldId id="617" r:id="rId20"/>
    <p:sldId id="628" r:id="rId21"/>
    <p:sldId id="260" r:id="rId22"/>
    <p:sldId id="663" r:id="rId23"/>
    <p:sldId id="596" r:id="rId24"/>
    <p:sldId id="606" r:id="rId25"/>
    <p:sldId id="638" r:id="rId26"/>
    <p:sldId id="642" r:id="rId27"/>
    <p:sldId id="646" r:id="rId28"/>
    <p:sldId id="644" r:id="rId29"/>
    <p:sldId id="639" r:id="rId30"/>
    <p:sldId id="647" r:id="rId31"/>
    <p:sldId id="640" r:id="rId32"/>
    <p:sldId id="314" r:id="rId33"/>
    <p:sldId id="597" r:id="rId34"/>
    <p:sldId id="627" r:id="rId35"/>
    <p:sldId id="635" r:id="rId36"/>
    <p:sldId id="605" r:id="rId37"/>
    <p:sldId id="602" r:id="rId3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8" pos="383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DE680B-2924-80F8-88AC-F2112B3D3539}" name="Church, Sarah  GSA - Sustainability" initials="CS" userId="S::sarah.church@acgov.org::04273023-b29a-453c-b8d6-ebbec8b45716" providerId="AD"/>
  <p188:author id="{0DEE9837-625D-7B33-F519-8043BDB2354A}" name="Kann, Grace, GSA - Sustainability" initials="GK" userId="S::Grace.Kann@acgov.org::4180e4f7-61d0-4a68-884e-6b8f6735955a" providerId="AD"/>
  <p188:author id="{48F88DF7-068C-7DCD-E9DA-30BF69884394}" name="Kann, Grace, GSA - Sustainability" initials="KS" userId="S::grace.kann@acgov.org::4180e4f7-61d0-4a68-884e-6b8f673595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663" autoAdjust="0"/>
  </p:normalViewPr>
  <p:slideViewPr>
    <p:cSldViewPr snapToGrid="0">
      <p:cViewPr varScale="1">
        <p:scale>
          <a:sx n="87" d="100"/>
          <a:sy n="87" d="100"/>
        </p:scale>
        <p:origin x="1476" y="84"/>
      </p:cViewPr>
      <p:guideLst>
        <p:guide orient="horz" pos="2160"/>
        <p:guide pos="383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CE221E-83ED-4F6C-BA5F-3F9E6FDB6953}" type="datetimeFigureOut">
              <a:rPr lang="en-US"/>
              <a:t>8/28/2024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4CBEF8-5CDE-472B-839B-B8BB0C881006}" type="slidenum">
              <a:rPr/>
              <a:t>‹#›</a:t>
            </a:fld>
            <a:endParaRPr/>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53E5F-CE67-483C-A264-F17AC70E9CA2}" type="datetimeFigureOut">
              <a:rPr lang="en-US"/>
              <a:t>8/28/2024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98AFB-CB0D-4DFE-87B9-B4B0D0DE73CD}" type="slidenum">
              <a:rPr/>
              <a:t>‹#›</a:t>
            </a:fld>
            <a:endParaRPr/>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oaa.gov/stories/what-are-atmospheric-river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ytimes.com/article/flash-flood-safety.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istoscalifornia.org/wp-content/uploads/2023/08/SevereStormsFlyer_EN_web508.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cdph.ca.gov/Programs/EPO/Pages/BI_Natural-Disasters_Landslides-and-Mudslides.aspx"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eather.gov/lwx/warningsdefine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listoscalifornia.org/wp-content/uploads/2023/08/SevereStormsFlyer_EN_web508.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dirty="0">
                <a:latin typeface="Calibri"/>
                <a:cs typeface="Calibri"/>
              </a:rPr>
              <a:t>Hi, this is {Name and Title, organization you are representing}</a:t>
            </a:r>
          </a:p>
          <a:p>
            <a:pPr marL="285750" indent="-285750">
              <a:buFont typeface="Arial" panose="020B0604020202020204" pitchFamily="34" charset="0"/>
              <a:buChar char="•"/>
            </a:pPr>
            <a:r>
              <a:rPr lang="en-US" sz="2000" dirty="0">
                <a:latin typeface="Calibri"/>
                <a:cs typeface="Calibri"/>
              </a:rPr>
              <a:t>We are in the midst of _______ season in the Bay Area, so we are here to provide some guidance to help you prepare and respond to related threats such as wildfires, smoke, power shut offs, storms, flooding, heat waves, and more </a:t>
            </a:r>
          </a:p>
          <a:p>
            <a:pPr marL="285750" indent="-285750">
              <a:buFont typeface="Arial" panose="020B0604020202020204" pitchFamily="34" charset="0"/>
              <a:buChar char="•"/>
            </a:pPr>
            <a:r>
              <a:rPr lang="en-US" sz="2000" dirty="0">
                <a:latin typeface="Calibri"/>
                <a:cs typeface="Calibri"/>
              </a:rPr>
              <a:t>We hope that you share this information with your friends and family to help build a community that is more resilient to the impacts of climate change</a:t>
            </a:r>
          </a:p>
          <a:p>
            <a:pPr marL="285750" indent="-285750">
              <a:buFont typeface="Arial" panose="020B0604020202020204" pitchFamily="34" charset="0"/>
              <a:buChar char="•"/>
            </a:pPr>
            <a:endParaRPr lang="en-US" sz="2000"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i="1" kern="0" dirty="0"/>
              <a:t>This workshop is based on materials developed by City of San Leandro Sustainability, Alameda County Office of Sustainability and Alameda County Health Emergency Preparedness and Response. When sharing or presenting materials, please provide credit, and modify with care.</a:t>
            </a:r>
          </a:p>
          <a:p>
            <a:pPr marL="285750" indent="-285750">
              <a:buFont typeface="Arial" panose="020B0604020202020204" pitchFamily="34" charset="0"/>
              <a:buChar char="•"/>
            </a:pPr>
            <a:endParaRPr lang="en-US" sz="2000" dirty="0">
              <a:latin typeface="Calibri"/>
              <a:cs typeface="Calibri"/>
            </a:endParaRPr>
          </a:p>
        </p:txBody>
      </p:sp>
    </p:spTree>
    <p:extLst>
      <p:ext uri="{BB962C8B-B14F-4D97-AF65-F5344CB8AC3E}">
        <p14:creationId xmlns:p14="http://schemas.microsoft.com/office/powerpoint/2010/main" val="7790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our local preparedness social medias to stay up to date on events in the County </a:t>
            </a:r>
          </a:p>
        </p:txBody>
      </p:sp>
      <p:sp>
        <p:nvSpPr>
          <p:cNvPr id="4" name="Slide Number Placeholder 3"/>
          <p:cNvSpPr>
            <a:spLocks noGrp="1"/>
          </p:cNvSpPr>
          <p:nvPr>
            <p:ph type="sldNum" sz="quarter" idx="5"/>
          </p:nvPr>
        </p:nvSpPr>
        <p:spPr/>
        <p:txBody>
          <a:bodyPr/>
          <a:lstStyle/>
          <a:p>
            <a:fld id="{6BB98AFB-CB0D-4DFE-87B9-B4B0D0DE73CD}" type="slidenum">
              <a:rPr lang="en-US" smtClean="0"/>
              <a:t>10</a:t>
            </a:fld>
            <a:endParaRPr lang="en-US"/>
          </a:p>
        </p:txBody>
      </p:sp>
    </p:spTree>
    <p:extLst>
      <p:ext uri="{BB962C8B-B14F-4D97-AF65-F5344CB8AC3E}">
        <p14:creationId xmlns:p14="http://schemas.microsoft.com/office/powerpoint/2010/main" val="99702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a:p>
            <a:r>
              <a:rPr lang="en-US" dirty="0">
                <a:latin typeface="Calibri"/>
                <a:cs typeface="Calibri"/>
              </a:rPr>
              <a:t>Depending on the severity and type of disaster, you could receive an evacuation order, evacuation warning, or shelter in place order </a:t>
            </a:r>
          </a:p>
          <a:p>
            <a:pPr marL="171450" indent="-171450">
              <a:buFont typeface="Arial" panose="020B0604020202020204" pitchFamily="34" charset="0"/>
              <a:buChar char="•"/>
            </a:pPr>
            <a:r>
              <a:rPr lang="en-US" dirty="0">
                <a:latin typeface="Calibri"/>
                <a:cs typeface="Calibri"/>
              </a:rPr>
              <a:t>an evacuation order means leave immediately because your life is in danger </a:t>
            </a:r>
          </a:p>
          <a:p>
            <a:pPr marL="171450" indent="-171450">
              <a:buFont typeface="Arial" panose="020B0604020202020204" pitchFamily="34" charset="0"/>
              <a:buChar char="•"/>
            </a:pPr>
            <a:r>
              <a:rPr lang="en-US" dirty="0">
                <a:latin typeface="Calibri"/>
                <a:cs typeface="Calibri"/>
              </a:rPr>
              <a:t>an evacuation warning means there is a serious threat, and you should get ready to go and you should go now if people or animals need extra time</a:t>
            </a:r>
          </a:p>
          <a:p>
            <a:pPr marL="171450" indent="-171450">
              <a:buFont typeface="Arial" panose="020B0604020202020204" pitchFamily="34" charset="0"/>
              <a:buChar char="•"/>
            </a:pPr>
            <a:r>
              <a:rPr lang="en-US" dirty="0">
                <a:latin typeface="Calibri"/>
                <a:cs typeface="Calibri"/>
              </a:rPr>
              <a:t>shelter in place means stay indoors and take precautions </a:t>
            </a:r>
          </a:p>
          <a:p>
            <a:pPr marL="628650" lvl="1" indent="-171450">
              <a:buFont typeface="Arial" panose="020B0604020202020204" pitchFamily="34" charset="0"/>
              <a:buChar char="•"/>
            </a:pPr>
            <a:r>
              <a:rPr lang="en-US" dirty="0">
                <a:latin typeface="Calibri"/>
                <a:cs typeface="Calibri"/>
              </a:rPr>
              <a:t>for example, when the air quality is very unhealthy for the general public </a:t>
            </a:r>
          </a:p>
        </p:txBody>
      </p:sp>
      <p:sp>
        <p:nvSpPr>
          <p:cNvPr id="4" name="Slide Number Placeholder 3"/>
          <p:cNvSpPr>
            <a:spLocks noGrp="1"/>
          </p:cNvSpPr>
          <p:nvPr>
            <p:ph type="sldNum" sz="quarter" idx="5"/>
          </p:nvPr>
        </p:nvSpPr>
        <p:spPr/>
        <p:txBody>
          <a:bodyPr/>
          <a:lstStyle/>
          <a:p>
            <a:fld id="{6BB98AFB-CB0D-4DFE-87B9-B4B0D0DE73CD}" type="slidenum">
              <a:rPr lang="en-US"/>
              <a:t>11</a:t>
            </a:fld>
            <a:endParaRPr lang="en-US"/>
          </a:p>
        </p:txBody>
      </p:sp>
    </p:spTree>
    <p:extLst>
      <p:ext uri="{BB962C8B-B14F-4D97-AF65-F5344CB8AC3E}">
        <p14:creationId xmlns:p14="http://schemas.microsoft.com/office/powerpoint/2010/main" val="118486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County uses a tool called </a:t>
            </a:r>
            <a:r>
              <a:rPr lang="en-US" dirty="0" err="1"/>
              <a:t>Genasys</a:t>
            </a:r>
            <a:r>
              <a:rPr lang="en-US" dirty="0"/>
              <a:t> Protect (formerly </a:t>
            </a:r>
            <a:r>
              <a:rPr lang="en-US" dirty="0" err="1"/>
              <a:t>ZoneHaven</a:t>
            </a:r>
            <a:r>
              <a:rPr lang="en-US" dirty="0"/>
              <a:t>) to help communities prepare for evacuations BEFORE a disaster strikes. </a:t>
            </a:r>
            <a:r>
              <a:rPr lang="en-US" dirty="0" err="1"/>
              <a:t>Genasys</a:t>
            </a:r>
            <a:r>
              <a:rPr lang="en-US" dirty="0"/>
              <a:t> Protect works with local emergency planners and first responders to guide decision making around if, when, and where to order evacuations, while prioritizing the most vulnerable areas </a:t>
            </a:r>
          </a:p>
          <a:p>
            <a:endParaRPr lang="en-US" dirty="0"/>
          </a:p>
          <a:p>
            <a:r>
              <a:rPr lang="en-US" dirty="0"/>
              <a:t>You can download the </a:t>
            </a:r>
            <a:r>
              <a:rPr lang="en-US" dirty="0" err="1"/>
              <a:t>Genasys</a:t>
            </a:r>
            <a:r>
              <a:rPr lang="en-US" dirty="0"/>
              <a:t> Protect app with a smartphone or search your zone at protect.genasys.com/search </a:t>
            </a:r>
          </a:p>
          <a:p>
            <a:pPr marL="171450" indent="-171450">
              <a:buFont typeface="Arial" panose="020B0604020202020204" pitchFamily="34" charset="0"/>
              <a:buChar char="•"/>
            </a:pPr>
            <a:r>
              <a:rPr lang="en-US" dirty="0"/>
              <a:t>from there, you can enter your address to check the status of your area and share your location with </a:t>
            </a:r>
            <a:r>
              <a:rPr lang="en-US" dirty="0" err="1"/>
              <a:t>Genasys</a:t>
            </a:r>
            <a:r>
              <a:rPr lang="en-US" dirty="0"/>
              <a:t> for automatic population of data </a:t>
            </a:r>
          </a:p>
          <a:p>
            <a:pPr marL="171450" indent="-171450">
              <a:buFont typeface="Arial" panose="020B0604020202020204" pitchFamily="34" charset="0"/>
              <a:buChar char="•"/>
            </a:pPr>
            <a:r>
              <a:rPr lang="en-US" dirty="0"/>
              <a:t>if the zone is activated for an evacuation order, evacuation warning, or shelter in place, you will see additional information regarding the reason for the activation </a:t>
            </a:r>
          </a:p>
        </p:txBody>
      </p:sp>
      <p:sp>
        <p:nvSpPr>
          <p:cNvPr id="4" name="Slide Number Placeholder 3"/>
          <p:cNvSpPr>
            <a:spLocks noGrp="1"/>
          </p:cNvSpPr>
          <p:nvPr>
            <p:ph type="sldNum" sz="quarter" idx="5"/>
          </p:nvPr>
        </p:nvSpPr>
        <p:spPr/>
        <p:txBody>
          <a:bodyPr/>
          <a:lstStyle/>
          <a:p>
            <a:fld id="{6BB98AFB-CB0D-4DFE-87B9-B4B0D0DE73CD}" type="slidenum">
              <a:rPr lang="en-US" smtClean="0"/>
              <a:t>12</a:t>
            </a:fld>
            <a:endParaRPr lang="en-US"/>
          </a:p>
        </p:txBody>
      </p:sp>
    </p:spTree>
    <p:extLst>
      <p:ext uri="{BB962C8B-B14F-4D97-AF65-F5344CB8AC3E}">
        <p14:creationId xmlns:p14="http://schemas.microsoft.com/office/powerpoint/2010/main" val="154480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latin typeface="Calibri"/>
                <a:cs typeface="Calibri"/>
              </a:rPr>
              <a:t>Safe drinking water may not be available during or after many climate related disasters </a:t>
            </a:r>
          </a:p>
          <a:p>
            <a:pPr marL="285750" indent="-285750">
              <a:buFont typeface="Calibri"/>
              <a:buChar char="-"/>
            </a:pPr>
            <a:r>
              <a:rPr lang="en-US" dirty="0">
                <a:latin typeface="Calibri"/>
                <a:cs typeface="Calibri"/>
              </a:rPr>
              <a:t>In addition to having a supply of bottled water, it is also helpful to learn how to treat water </a:t>
            </a:r>
          </a:p>
          <a:p>
            <a:pPr marL="285750" indent="-285750">
              <a:buFont typeface="Calibri"/>
              <a:buChar char="-"/>
            </a:pPr>
            <a:r>
              <a:rPr lang="en-US" dirty="0">
                <a:latin typeface="Calibri"/>
                <a:cs typeface="Calibri"/>
              </a:rPr>
              <a:t>The best method to treating water is to boil it</a:t>
            </a:r>
          </a:p>
          <a:p>
            <a:pPr marL="1143000" lvl="1" indent="-285750">
              <a:buFont typeface="Calibri"/>
              <a:buChar char="-"/>
            </a:pPr>
            <a:r>
              <a:rPr lang="en-US" dirty="0">
                <a:latin typeface="Calibri"/>
                <a:cs typeface="Calibri"/>
              </a:rPr>
              <a:t>this will kill bacteria, viruses, and parasites </a:t>
            </a:r>
          </a:p>
          <a:p>
            <a:pPr marL="1143000" lvl="1" indent="-285750">
              <a:buFont typeface="Calibri"/>
              <a:buChar char="-"/>
            </a:pPr>
            <a:r>
              <a:rPr lang="en-US" dirty="0">
                <a:latin typeface="Calibri"/>
                <a:cs typeface="Calibri"/>
              </a:rPr>
              <a:t>Boil for 1 minute at elevations below 6,500 ft </a:t>
            </a:r>
          </a:p>
          <a:p>
            <a:pPr marL="1143000" lvl="1" indent="-285750">
              <a:buFont typeface="Calibri"/>
              <a:buChar char="-"/>
            </a:pPr>
            <a:r>
              <a:rPr lang="en-US" dirty="0">
                <a:latin typeface="Calibri"/>
                <a:cs typeface="Calibri"/>
              </a:rPr>
              <a:t>And boil for 3 minutes at elevations above 6,500 ft </a:t>
            </a:r>
          </a:p>
          <a:p>
            <a:pPr marL="285750" indent="-285750">
              <a:buFont typeface="Calibri"/>
              <a:buChar char="-"/>
            </a:pPr>
            <a:r>
              <a:rPr lang="en-US" dirty="0">
                <a:latin typeface="Calibri"/>
                <a:cs typeface="Calibri"/>
              </a:rPr>
              <a:t>Disinfecting water will kill most viruses and bacteria </a:t>
            </a:r>
          </a:p>
          <a:p>
            <a:pPr marL="1143000" lvl="1" indent="-285750">
              <a:buFont typeface="Calibri"/>
              <a:buChar char="-"/>
            </a:pPr>
            <a:r>
              <a:rPr lang="en-US" dirty="0">
                <a:latin typeface="Calibri"/>
                <a:cs typeface="Calibri"/>
              </a:rPr>
              <a:t>Add 8 drops or about 1/8 of a teaspoon of 5-9% unscented household bleach to 1 gallon of water </a:t>
            </a:r>
          </a:p>
          <a:p>
            <a:pPr marL="1143000" lvl="1" indent="-285750">
              <a:buFont typeface="Calibri"/>
              <a:buChar char="-"/>
            </a:pPr>
            <a:r>
              <a:rPr lang="en-US" dirty="0">
                <a:latin typeface="Calibri"/>
                <a:cs typeface="Calibri"/>
              </a:rPr>
              <a:t>Mix well and wait 30 minutes before using </a:t>
            </a:r>
          </a:p>
          <a:p>
            <a:pPr marL="285750" indent="-285750">
              <a:buFont typeface="Calibri"/>
              <a:buChar char="-"/>
            </a:pPr>
            <a:r>
              <a:rPr lang="en-US" dirty="0">
                <a:latin typeface="Calibri"/>
                <a:cs typeface="Calibri"/>
              </a:rPr>
              <a:t>Lastly, filtering water can remove parasites </a:t>
            </a:r>
          </a:p>
          <a:p>
            <a:pPr marL="1143000" lvl="1" indent="-285750">
              <a:buFont typeface="Calibri"/>
              <a:buChar char="-"/>
            </a:pPr>
            <a:r>
              <a:rPr lang="en-US" dirty="0">
                <a:latin typeface="Calibri"/>
                <a:cs typeface="Calibri"/>
              </a:rPr>
              <a:t>There are multiple types of water filters so just follow the manufacturer's instructions </a:t>
            </a:r>
          </a:p>
          <a:p>
            <a:pPr marL="1143000" lvl="1" indent="-285750">
              <a:buFont typeface="Calibri"/>
              <a:buChar char="-"/>
            </a:pPr>
            <a:r>
              <a:rPr lang="en-US" dirty="0">
                <a:latin typeface="Calibri"/>
                <a:cs typeface="Calibri"/>
              </a:rPr>
              <a:t>Note, filtered water might need additional treatment to be safe </a:t>
            </a:r>
          </a:p>
        </p:txBody>
      </p:sp>
      <p:sp>
        <p:nvSpPr>
          <p:cNvPr id="4" name="Slide Number Placeholder 3"/>
          <p:cNvSpPr>
            <a:spLocks noGrp="1"/>
          </p:cNvSpPr>
          <p:nvPr>
            <p:ph type="sldNum" sz="quarter" idx="5"/>
          </p:nvPr>
        </p:nvSpPr>
        <p:spPr/>
        <p:txBody>
          <a:bodyPr/>
          <a:lstStyle/>
          <a:p>
            <a:fld id="{6BB98AFB-CB0D-4DFE-87B9-B4B0D0DE73CD}" type="slidenum">
              <a:rPr lang="en-US"/>
              <a:t>13</a:t>
            </a:fld>
            <a:endParaRPr lang="en-US"/>
          </a:p>
        </p:txBody>
      </p:sp>
    </p:spTree>
    <p:extLst>
      <p:ext uri="{BB962C8B-B14F-4D97-AF65-F5344CB8AC3E}">
        <p14:creationId xmlns:p14="http://schemas.microsoft.com/office/powerpoint/2010/main" val="3239068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visual is borrowed from FEMA’s Ready.gov, the emergency preparedness website, which shows a way to think about how residents can stay connected to one another. </a:t>
            </a:r>
          </a:p>
          <a:p>
            <a:endParaRPr lang="en-US" dirty="0"/>
          </a:p>
          <a:p>
            <a:r>
              <a:rPr lang="en-US" dirty="0"/>
              <a:t>This graphic highlights writing out phone numbers and names for an emergency contact, out-of-town contact, and neighborhood meeting places. In the sections for additional information, you can add information for community organizations and support networks that may help you during a disaster. </a:t>
            </a:r>
          </a:p>
          <a:p>
            <a:endParaRPr lang="en-US" dirty="0"/>
          </a:p>
          <a:p>
            <a:r>
              <a:rPr lang="en-US" dirty="0"/>
              <a:t>Write out your emergency contacts to see who you might need to check on, get in touch with, or ask for help during extreme weather events. </a:t>
            </a:r>
          </a:p>
          <a:p>
            <a:endParaRPr lang="en-US" dirty="0"/>
          </a:p>
        </p:txBody>
      </p:sp>
      <p:sp>
        <p:nvSpPr>
          <p:cNvPr id="4" name="Slide Number Placeholder 3"/>
          <p:cNvSpPr>
            <a:spLocks noGrp="1"/>
          </p:cNvSpPr>
          <p:nvPr>
            <p:ph type="sldNum" sz="quarter" idx="5"/>
          </p:nvPr>
        </p:nvSpPr>
        <p:spPr/>
        <p:txBody>
          <a:bodyPr/>
          <a:lstStyle/>
          <a:p>
            <a:fld id="{0A86BE3E-AB95-482E-9524-D5FF704BF224}" type="slidenum">
              <a:rPr lang="en-US" smtClean="0"/>
              <a:t>14</a:t>
            </a:fld>
            <a:endParaRPr lang="en-US"/>
          </a:p>
        </p:txBody>
      </p:sp>
    </p:spTree>
    <p:extLst>
      <p:ext uri="{BB962C8B-B14F-4D97-AF65-F5344CB8AC3E}">
        <p14:creationId xmlns:p14="http://schemas.microsoft.com/office/powerpoint/2010/main" val="266371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will cover Power Shutoffs. The power may go out in storm conditions, but there may also be planned power shutoffs designed to limit the risk of wildfires. </a:t>
            </a:r>
          </a:p>
        </p:txBody>
      </p:sp>
    </p:spTree>
    <p:extLst>
      <p:ext uri="{BB962C8B-B14F-4D97-AF65-F5344CB8AC3E}">
        <p14:creationId xmlns:p14="http://schemas.microsoft.com/office/powerpoint/2010/main" val="2981028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PG&amp;E may temporarily turn off power to high fire threat areas to reduce the risk of fires caused by electric infrastructure </a:t>
            </a:r>
          </a:p>
          <a:p>
            <a:pPr marL="171450" indent="-171450">
              <a:buFont typeface="Arial" panose="020B0604020202020204" pitchFamily="34" charset="0"/>
              <a:buChar char="•"/>
            </a:pPr>
            <a:r>
              <a:rPr lang="en-US" dirty="0"/>
              <a:t>These are called “Public Safety Power Shutoffs” or PSPS</a:t>
            </a:r>
          </a:p>
          <a:p>
            <a:pPr marL="171450" indent="-171450">
              <a:buFont typeface="Arial" panose="020B0604020202020204" pitchFamily="34" charset="0"/>
              <a:buChar char="•"/>
            </a:pPr>
            <a:r>
              <a:rPr lang="en-US" dirty="0"/>
              <a:t>If there is a PSPS event, PG&amp;E will provide a map of the impacted areas and customers </a:t>
            </a:r>
          </a:p>
          <a:p>
            <a:pPr marL="171450" indent="-171450">
              <a:buFont typeface="Arial" panose="020B0604020202020204" pitchFamily="34" charset="0"/>
              <a:buChar char="•"/>
            </a:pPr>
            <a:r>
              <a:rPr lang="en-US" dirty="0"/>
              <a:t>There are certain conditions that trigger Public Safety Power Shutoffs </a:t>
            </a:r>
          </a:p>
          <a:p>
            <a:pPr marL="628650" lvl="1" indent="-171450">
              <a:buFont typeface="Arial" panose="020B0604020202020204" pitchFamily="34" charset="0"/>
              <a:buChar char="•"/>
            </a:pPr>
            <a:r>
              <a:rPr lang="en-US" dirty="0"/>
              <a:t>These include humidity, high winds, fuel conditions, red flag fire risk warning, and local observations </a:t>
            </a:r>
          </a:p>
          <a:p>
            <a:pPr marL="171450" indent="-171450">
              <a:buFont typeface="Arial" panose="020B0604020202020204" pitchFamily="34" charset="0"/>
              <a:buChar char="•"/>
            </a:pPr>
            <a:r>
              <a:rPr lang="en-US" dirty="0"/>
              <a:t>This High Fire Threat District Map is sponsored by the California Public Utilities Commission (CPUS) and is designed specifically for identifying areas where there is an increased risk for utility-associated wildfire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fire threat map for the County was captured mid June 2023. There are several areas around the County where we can expect high fire risk zones</a:t>
            </a:r>
          </a:p>
        </p:txBody>
      </p:sp>
      <p:sp>
        <p:nvSpPr>
          <p:cNvPr id="4" name="Slide Number Placeholder 3"/>
          <p:cNvSpPr>
            <a:spLocks noGrp="1"/>
          </p:cNvSpPr>
          <p:nvPr>
            <p:ph type="sldNum" sz="quarter" idx="5"/>
          </p:nvPr>
        </p:nvSpPr>
        <p:spPr/>
        <p:txBody>
          <a:bodyPr/>
          <a:lstStyle/>
          <a:p>
            <a:fld id="{0A86BE3E-AB95-482E-9524-D5FF704BF224}" type="slidenum">
              <a:rPr lang="en-US" smtClean="0"/>
              <a:t>16</a:t>
            </a:fld>
            <a:endParaRPr lang="en-US"/>
          </a:p>
        </p:txBody>
      </p:sp>
    </p:spTree>
    <p:extLst>
      <p:ext uri="{BB962C8B-B14F-4D97-AF65-F5344CB8AC3E}">
        <p14:creationId xmlns:p14="http://schemas.microsoft.com/office/powerpoint/2010/main" val="87315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You’ll want to be prepared for power shutoffs, even if they are not planned </a:t>
            </a:r>
          </a:p>
          <a:p>
            <a:pPr marL="171450" indent="-171450">
              <a:buFont typeface="Arial" panose="020B0604020202020204" pitchFamily="34" charset="0"/>
              <a:buChar char="•"/>
            </a:pPr>
            <a:r>
              <a:rPr lang="en-US" dirty="0"/>
              <a:t>PSPS impacts have declined with improvements to electric system infrastructure. PSPS are less frequent than they used to be, but they are still of concern, especially for those in high fire risk areas </a:t>
            </a:r>
          </a:p>
          <a:p>
            <a:pPr marL="171450" indent="-171450">
              <a:buFont typeface="Arial" panose="020B0604020202020204" pitchFamily="34" charset="0"/>
              <a:buChar char="•"/>
            </a:pPr>
            <a:r>
              <a:rPr lang="en-US" dirty="0"/>
              <a:t>Power outages can also happen during storms, so you should be prepared to carry on your daily activities without power during extreme storm events </a:t>
            </a:r>
          </a:p>
        </p:txBody>
      </p:sp>
      <p:sp>
        <p:nvSpPr>
          <p:cNvPr id="4" name="Slide Number Placeholder 3"/>
          <p:cNvSpPr>
            <a:spLocks noGrp="1"/>
          </p:cNvSpPr>
          <p:nvPr>
            <p:ph type="sldNum" sz="quarter" idx="5"/>
          </p:nvPr>
        </p:nvSpPr>
        <p:spPr/>
        <p:txBody>
          <a:bodyPr/>
          <a:lstStyle/>
          <a:p>
            <a:fld id="{0A86BE3E-AB95-482E-9524-D5FF704BF224}" type="slidenum">
              <a:rPr lang="en-US" smtClean="0"/>
              <a:t>17</a:t>
            </a:fld>
            <a:endParaRPr lang="en-US"/>
          </a:p>
        </p:txBody>
      </p:sp>
    </p:spTree>
    <p:extLst>
      <p:ext uri="{BB962C8B-B14F-4D97-AF65-F5344CB8AC3E}">
        <p14:creationId xmlns:p14="http://schemas.microsoft.com/office/powerpoint/2010/main" val="3250520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who is the most vulnerable during power outages and shutoffs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there is a power outage,  lighting and communication methods such as cell phones may lose power,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people who live in isolated areas may have limited communication tools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Children or elders in care facilities and their caregivers may have to change their routines if the facilities must close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People with disabilities or medical conditions who depend on electric medical and mobility devices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There’s a risk for food spoilage because power outages could last for 24-72 hours or longer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Low-income individuals may be impacted if food needs to be thrown away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Additionally wages may be lost due to businesses being closed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People with overlapping vulnerabilities may be further impacted by power shutoffs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people vulnerable to extreme heat may not be able to use AC to cool down in the event of a power shutoff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Homes and businesses with powerlines in the elevated or extreme wildfire risk areas are more likely to have their power shut off to prevent fire risk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during storms, people may be affected if they have a powered pump removing rain or flood water from their homes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0" name="Google Shape;1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some support programs to aid people during power outage events </a:t>
            </a:r>
          </a:p>
          <a:p>
            <a:pPr marL="171450" indent="-171450">
              <a:buFont typeface="Arial" panose="020B0604020202020204" pitchFamily="34" charset="0"/>
              <a:buChar char="•"/>
            </a:pPr>
            <a:r>
              <a:rPr lang="en-US" dirty="0"/>
              <a:t>The main program from PG&amp;E is the Medical Baseline program. It is for </a:t>
            </a:r>
            <a:r>
              <a:rPr lang="en-US" sz="1200" dirty="0">
                <a:effectLst/>
                <a:latin typeface="Calibri" panose="020F0502020204030204" pitchFamily="34" charset="0"/>
                <a:ea typeface="Calibri" panose="020F0502020204030204" pitchFamily="34" charset="0"/>
              </a:rPr>
              <a:t>any person with an eligible medical condition or a medical device that uses power. Once you enroll in the program, this allows you to get a bill reduction for the use of electricity for life saving devices, as well as extra PG&amp;E notifications – they will call you or even come to your door to make sure that you know about planned shutoffs.</a:t>
            </a:r>
          </a:p>
          <a:p>
            <a:pPr marL="171450"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PG&amp;E also has a Portable Battery program which allows you to get a fully subsidized battery for use during these events.</a:t>
            </a:r>
          </a:p>
          <a:p>
            <a:pPr marL="171450" indent="-171450">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rPr>
              <a:t>Additionally, There is a Disability Disaster Access &amp; Resources Program that is run by Independent Living Centers, serving people with disabilities. They provide support that includes portable backup batteries, hotel accommodation, and food vouchers. </a:t>
            </a:r>
          </a:p>
          <a:p>
            <a:pPr marL="171450" indent="-171450">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rPr>
              <a:t>CRIL serves southern and eastern Alameda County, and CIL serves Northern Alameda County including Berkley, Oakland, Alameda, Emeryville, Piedmont, and Albany </a:t>
            </a:r>
          </a:p>
        </p:txBody>
      </p:sp>
      <p:sp>
        <p:nvSpPr>
          <p:cNvPr id="4" name="Slide Number Placeholder 3"/>
          <p:cNvSpPr>
            <a:spLocks noGrp="1"/>
          </p:cNvSpPr>
          <p:nvPr>
            <p:ph type="sldNum" sz="quarter" idx="5"/>
          </p:nvPr>
        </p:nvSpPr>
        <p:spPr/>
        <p:txBody>
          <a:bodyPr/>
          <a:lstStyle/>
          <a:p>
            <a:fld id="{0A86BE3E-AB95-482E-9524-D5FF704BF224}" type="slidenum">
              <a:rPr lang="en-US" smtClean="0"/>
              <a:t>19</a:t>
            </a:fld>
            <a:endParaRPr lang="en-US"/>
          </a:p>
        </p:txBody>
      </p:sp>
    </p:spTree>
    <p:extLst>
      <p:ext uri="{BB962C8B-B14F-4D97-AF65-F5344CB8AC3E}">
        <p14:creationId xmlns:p14="http://schemas.microsoft.com/office/powerpoint/2010/main" val="100135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panose="020B0604020202020204" pitchFamily="34" charset="0"/>
              <a:buNone/>
            </a:pPr>
            <a:r>
              <a:rPr lang="en-US" sz="1700" dirty="0"/>
              <a:t>A little bit about us and why we’re providing this training today:</a:t>
            </a:r>
          </a:p>
          <a:p>
            <a:pPr marL="0" indent="0">
              <a:buFont typeface="Arial,Sans-Serif" panose="020B0604020202020204" pitchFamily="34" charset="0"/>
              <a:buNone/>
            </a:pPr>
            <a:endParaRPr lang="en-US" sz="1700" dirty="0"/>
          </a:p>
          <a:p>
            <a:pPr marL="0" indent="0">
              <a:buFont typeface="Arial,Sans-Serif" panose="020B0604020202020204" pitchFamily="34" charset="0"/>
              <a:buNone/>
            </a:pPr>
            <a:endParaRPr lang="en-US" dirty="0"/>
          </a:p>
          <a:p>
            <a:pPr marL="285750" indent="-285750">
              <a:buFont typeface="Arial,Sans-Serif" panose="020B0604020202020204" pitchFamily="34" charset="0"/>
              <a:buChar char="•"/>
            </a:pPr>
            <a:r>
              <a:rPr lang="en-US" dirty="0"/>
              <a:t>[Provide background information about who is leading the training, the various offices]</a:t>
            </a:r>
          </a:p>
          <a:p>
            <a:pPr marL="285750" marR="0" lvl="0" indent="-2857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dirty="0"/>
              <a:t>{add information about your city or program here, and how participants might access slides or additional information after the presentation}</a:t>
            </a:r>
          </a:p>
          <a:p>
            <a:pPr marL="285750" indent="-285750">
              <a:buFont typeface="Arial,Sans-Serif" panose="020B0604020202020204" pitchFamily="34" charset="0"/>
              <a:buChar char="•"/>
            </a:pPr>
            <a:endParaRPr lang="en-US" dirty="0"/>
          </a:p>
          <a:p>
            <a:endParaRPr lang="en-US" dirty="0"/>
          </a:p>
        </p:txBody>
      </p:sp>
    </p:spTree>
    <p:extLst>
      <p:ext uri="{BB962C8B-B14F-4D97-AF65-F5344CB8AC3E}">
        <p14:creationId xmlns:p14="http://schemas.microsoft.com/office/powerpoint/2010/main" val="2353730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However, there are some populations to be aware of that may not be served by current program offerings.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For example, people with refrigerated medication will be affected, but are not served by the Medical Baseline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Medical Baseline requires documentation from a doctor, which may take several steps to obtain, and require language skills.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The portal is also only available to government agencies, not community health providers.</a:t>
            </a:r>
          </a:p>
        </p:txBody>
      </p:sp>
      <p:sp>
        <p:nvSpPr>
          <p:cNvPr id="4" name="Slide Number Placeholder 3"/>
          <p:cNvSpPr>
            <a:spLocks noGrp="1"/>
          </p:cNvSpPr>
          <p:nvPr>
            <p:ph type="sldNum" sz="quarter" idx="5"/>
          </p:nvPr>
        </p:nvSpPr>
        <p:spPr/>
        <p:txBody>
          <a:bodyPr/>
          <a:lstStyle/>
          <a:p>
            <a:fld id="{0A86BE3E-AB95-482E-9524-D5FF704BF224}" type="slidenum">
              <a:rPr lang="en-US" smtClean="0"/>
              <a:t>20</a:t>
            </a:fld>
            <a:endParaRPr lang="en-US"/>
          </a:p>
        </p:txBody>
      </p:sp>
    </p:spTree>
    <p:extLst>
      <p:ext uri="{BB962C8B-B14F-4D97-AF65-F5344CB8AC3E}">
        <p14:creationId xmlns:p14="http://schemas.microsoft.com/office/powerpoint/2010/main" val="1236100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how can you prepare and stay safe? </a:t>
            </a:r>
          </a:p>
          <a:p>
            <a:pPr marL="171450" indent="-171450">
              <a:buFont typeface="Arial" panose="020B0604020202020204" pitchFamily="34" charset="0"/>
              <a:buChar char="•"/>
            </a:pPr>
            <a:r>
              <a:rPr lang="en-US" dirty="0"/>
              <a:t> (read slide)</a:t>
            </a:r>
          </a:p>
        </p:txBody>
      </p:sp>
      <p:sp>
        <p:nvSpPr>
          <p:cNvPr id="4" name="Slide Number Placeholder 3"/>
          <p:cNvSpPr>
            <a:spLocks noGrp="1"/>
          </p:cNvSpPr>
          <p:nvPr>
            <p:ph type="sldNum" sz="quarter" idx="5"/>
          </p:nvPr>
        </p:nvSpPr>
        <p:spPr/>
        <p:txBody>
          <a:bodyPr/>
          <a:lstStyle/>
          <a:p>
            <a:fld id="{0A86BE3E-AB95-482E-9524-D5FF704BF224}" type="slidenum">
              <a:rPr lang="en-US" smtClean="0"/>
              <a:t>21</a:t>
            </a:fld>
            <a:endParaRPr lang="en-US"/>
          </a:p>
        </p:txBody>
      </p:sp>
    </p:spTree>
    <p:extLst>
      <p:ext uri="{BB962C8B-B14F-4D97-AF65-F5344CB8AC3E}">
        <p14:creationId xmlns:p14="http://schemas.microsoft.com/office/powerpoint/2010/main" val="1987253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Next, we will review storms and flooding. Flooding is the most common natural disaster in the US, so it's important to understand the risks and know what to do if a flood occurs </a:t>
            </a:r>
          </a:p>
        </p:txBody>
      </p:sp>
      <p:sp>
        <p:nvSpPr>
          <p:cNvPr id="4" name="Slide Number Placeholder 3"/>
          <p:cNvSpPr>
            <a:spLocks noGrp="1"/>
          </p:cNvSpPr>
          <p:nvPr>
            <p:ph type="sldNum" sz="quarter" idx="5"/>
          </p:nvPr>
        </p:nvSpPr>
        <p:spPr/>
        <p:txBody>
          <a:bodyPr/>
          <a:lstStyle/>
          <a:p>
            <a:fld id="{6BB98AFB-CB0D-4DFE-87B9-B4B0D0DE73CD}" type="slidenum">
              <a:rPr lang="en-US"/>
              <a:t>22</a:t>
            </a:fld>
            <a:endParaRPr lang="en-US"/>
          </a:p>
        </p:txBody>
      </p:sp>
    </p:spTree>
    <p:extLst>
      <p:ext uri="{BB962C8B-B14F-4D97-AF65-F5344CB8AC3E}">
        <p14:creationId xmlns:p14="http://schemas.microsoft.com/office/powerpoint/2010/main" val="3677944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latin typeface="Calibri"/>
                <a:cs typeface="Calibri"/>
              </a:rPr>
              <a:t>Atmospheric rivers are long, narrow regions in the atmosphere that transport water vapor. You can think of them as rivers in the sky. </a:t>
            </a:r>
            <a:endParaRPr lang="en-US" dirty="0"/>
          </a:p>
          <a:p>
            <a:pPr marL="171450" indent="-171450">
              <a:buFont typeface="Calibri"/>
              <a:buChar char="-"/>
            </a:pPr>
            <a:r>
              <a:rPr lang="en-US" dirty="0">
                <a:latin typeface="Calibri"/>
                <a:cs typeface="Calibri"/>
              </a:rPr>
              <a:t>Atmospheric rivers that carry large amounts of water vapor and strong winds can create extreme rainfall and lead to flooding and mudslides </a:t>
            </a:r>
          </a:p>
          <a:p>
            <a:pPr marL="171450" indent="-171450">
              <a:buFont typeface="Calibri"/>
              <a:buChar char="-"/>
            </a:pPr>
            <a:r>
              <a:rPr lang="en-US" dirty="0">
                <a:latin typeface="Calibri"/>
                <a:cs typeface="Calibri"/>
              </a:rPr>
              <a:t>Flash floods begin within a few hours to even minutes after intense rainfall </a:t>
            </a:r>
          </a:p>
          <a:p>
            <a:pPr lvl="1" indent="-171450">
              <a:buFont typeface="Calibri"/>
              <a:buChar char="-"/>
            </a:pPr>
            <a:r>
              <a:rPr lang="en-US" dirty="0">
                <a:latin typeface="Calibri"/>
                <a:cs typeface="Calibri"/>
              </a:rPr>
              <a:t>This gives people little time to prepare and take precautions </a:t>
            </a:r>
          </a:p>
          <a:p>
            <a:pPr marL="171450" indent="-171450">
              <a:buFont typeface="Calibri"/>
              <a:buChar char="-"/>
            </a:pPr>
            <a:r>
              <a:rPr lang="en-US" dirty="0">
                <a:latin typeface="Calibri"/>
                <a:cs typeface="Calibri"/>
              </a:rPr>
              <a:t>Flooding occurs in areas where the ground is unable to absorb all of the fallen water </a:t>
            </a:r>
          </a:p>
          <a:p>
            <a:pPr marL="1028700" lvl="1" indent="-171450">
              <a:buFont typeface="Calibri"/>
              <a:buChar char="-"/>
            </a:pPr>
            <a:r>
              <a:rPr lang="en-US" dirty="0">
                <a:latin typeface="Calibri"/>
                <a:cs typeface="Calibri"/>
              </a:rPr>
              <a:t>Urban areas are particularly vulnerable to flash flooding because of the impervious paved surfaces </a:t>
            </a:r>
          </a:p>
          <a:p>
            <a:pPr marL="171450" indent="-171450">
              <a:buFont typeface="Calibri"/>
              <a:buChar char="-"/>
            </a:pPr>
            <a:r>
              <a:rPr lang="en-US" dirty="0">
                <a:latin typeface="Calibri"/>
                <a:cs typeface="Calibri"/>
              </a:rPr>
              <a:t>A flood warning is when flooding is imminent or happening </a:t>
            </a:r>
          </a:p>
          <a:p>
            <a:pPr marL="171450" indent="-171450">
              <a:buFont typeface="Calibri"/>
              <a:buChar char="-"/>
            </a:pPr>
            <a:r>
              <a:rPr lang="en-US" dirty="0">
                <a:latin typeface="Calibri"/>
                <a:cs typeface="Calibri"/>
              </a:rPr>
              <a:t>A flood watch is when conditions for floods are favorable and possible </a:t>
            </a:r>
          </a:p>
          <a:p>
            <a:pPr lvl="1" indent="-171450">
              <a:buFont typeface="Calibri"/>
              <a:buChar char="-"/>
            </a:pPr>
            <a:endParaRPr lang="en-US" dirty="0">
              <a:latin typeface="Calibri"/>
              <a:cs typeface="Calibri"/>
            </a:endParaRPr>
          </a:p>
          <a:p>
            <a:pPr lvl="1" indent="-171450">
              <a:buFont typeface="Calibri"/>
              <a:buChar char="-"/>
            </a:pPr>
            <a:endParaRPr lang="en-US" dirty="0">
              <a:latin typeface="Calibri"/>
              <a:cs typeface="Calibri"/>
            </a:endParaRPr>
          </a:p>
          <a:p>
            <a:pPr lvl="1" indent="-171450">
              <a:buFont typeface="Calibri"/>
              <a:buChar char="-"/>
            </a:pPr>
            <a:endParaRPr lang="en-US" dirty="0">
              <a:latin typeface="Calibri"/>
              <a:cs typeface="Calibri"/>
            </a:endParaRPr>
          </a:p>
          <a:p>
            <a:pPr marL="285750" lvl="1"/>
            <a:endParaRPr lang="en-US" dirty="0">
              <a:latin typeface="Calibri"/>
              <a:cs typeface="Calibri"/>
            </a:endParaRPr>
          </a:p>
          <a:p>
            <a:pPr lvl="1" indent="-171450">
              <a:buFont typeface="Calibri"/>
              <a:buChar char="-"/>
            </a:pPr>
            <a:endParaRPr lang="en-US" dirty="0">
              <a:latin typeface="Calibri"/>
              <a:cs typeface="Calibri"/>
            </a:endParaRPr>
          </a:p>
          <a:p>
            <a:pPr lvl="1" indent="-171450">
              <a:buFont typeface="Calibri"/>
              <a:buChar char="-"/>
            </a:pPr>
            <a:endParaRPr lang="en-US" dirty="0">
              <a:latin typeface="Calibri"/>
              <a:cs typeface="Calibri"/>
            </a:endParaRPr>
          </a:p>
          <a:p>
            <a:pPr lvl="1"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r>
              <a:rPr lang="en-US" dirty="0">
                <a:hlinkClick r:id="rId3"/>
              </a:rPr>
              <a:t>What are atmospheric rivers? | National Oceanic and Atmospheric Administration (noaa.gov)</a:t>
            </a:r>
            <a:endParaRPr lang="en-US" dirty="0">
              <a:latin typeface="Calibri"/>
              <a:cs typeface="Calibri"/>
            </a:endParaRPr>
          </a:p>
          <a:p>
            <a:pPr marL="171450" indent="-171450">
              <a:buFont typeface="Calibri"/>
              <a:buChar char="-"/>
            </a:pPr>
            <a:r>
              <a:rPr lang="en-US" dirty="0">
                <a:hlinkClick r:id="rId4"/>
              </a:rPr>
              <a:t>What Is Flash Flooding and How Can You Stay Safe - The New York Times (nytimes.com)</a:t>
            </a:r>
            <a:endParaRPr lang="en-US" dirty="0">
              <a:latin typeface="Franklin Gothic Medium"/>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6BB98AFB-CB0D-4DFE-87B9-B4B0D0DE73CD}" type="slidenum">
              <a:rPr lang="en-US"/>
              <a:t>23</a:t>
            </a:fld>
            <a:endParaRPr lang="en-US"/>
          </a:p>
        </p:txBody>
      </p:sp>
    </p:spTree>
    <p:extLst>
      <p:ext uri="{BB962C8B-B14F-4D97-AF65-F5344CB8AC3E}">
        <p14:creationId xmlns:p14="http://schemas.microsoft.com/office/powerpoint/2010/main" val="721333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latin typeface="Calibri"/>
                <a:cs typeface="Calibri"/>
              </a:rPr>
              <a:t>Mudslides can happen when water rapidly accumulates on the ground </a:t>
            </a:r>
          </a:p>
          <a:p>
            <a:pPr marL="285750" indent="-285750">
              <a:buFont typeface="Calibri"/>
              <a:buChar char="-"/>
            </a:pPr>
            <a:r>
              <a:rPr lang="en-US" dirty="0">
                <a:latin typeface="Calibri"/>
                <a:cs typeface="Calibri"/>
              </a:rPr>
              <a:t>Mudslides can contain </a:t>
            </a:r>
          </a:p>
          <a:p>
            <a:pPr lvl="1" indent="-285750">
              <a:buFont typeface="Calibri"/>
              <a:buChar char="-"/>
            </a:pPr>
            <a:r>
              <a:rPr lang="en-US" dirty="0">
                <a:latin typeface="Calibri"/>
                <a:cs typeface="Calibri"/>
              </a:rPr>
              <a:t>Water, mud, rocks, and debris </a:t>
            </a:r>
          </a:p>
          <a:p>
            <a:pPr marL="285750" indent="-285750">
              <a:buFont typeface="Calibri"/>
              <a:buChar char="-"/>
            </a:pPr>
            <a:r>
              <a:rPr lang="en-US" dirty="0">
                <a:latin typeface="Calibri"/>
                <a:cs typeface="Calibri"/>
              </a:rPr>
              <a:t>Mudslides can sound like trees cracking or big rocks knocking together</a:t>
            </a:r>
          </a:p>
          <a:p>
            <a:pPr marL="1028700" lvl="1" indent="-285750">
              <a:buFont typeface="Calibri"/>
              <a:buChar char="-"/>
            </a:pPr>
            <a:r>
              <a:rPr lang="en-US" dirty="0">
                <a:latin typeface="Calibri"/>
                <a:cs typeface="Calibri"/>
              </a:rPr>
              <a:t>Some describe it as sounding like a freight train </a:t>
            </a:r>
          </a:p>
          <a:p>
            <a:pPr lvl="1" indent="-285750">
              <a:buFont typeface="Calibri"/>
              <a:buChar char="-"/>
            </a:pPr>
            <a:r>
              <a:rPr lang="en-US" dirty="0">
                <a:latin typeface="Calibri"/>
                <a:cs typeface="Calibri"/>
              </a:rPr>
              <a:t>A low rumble may become a roar as a mudslide gets closer </a:t>
            </a:r>
          </a:p>
          <a:p>
            <a:pPr marL="285750" indent="-285750">
              <a:buFont typeface="Calibri"/>
              <a:buChar char="-"/>
            </a:pPr>
            <a:r>
              <a:rPr lang="en-US" dirty="0">
                <a:latin typeface="Calibri"/>
                <a:cs typeface="Calibri"/>
              </a:rPr>
              <a:t>Watch for mudslides in areas with </a:t>
            </a:r>
          </a:p>
          <a:p>
            <a:pPr lvl="1" indent="-285750">
              <a:buFont typeface="Calibri"/>
              <a:buChar char="-"/>
            </a:pPr>
            <a:r>
              <a:rPr lang="en-US" dirty="0">
                <a:latin typeface="Calibri"/>
                <a:cs typeface="Calibri"/>
              </a:rPr>
              <a:t>Steep slopes and runoff </a:t>
            </a:r>
          </a:p>
          <a:p>
            <a:pPr lvl="1" indent="-285750">
              <a:buFont typeface="Calibri"/>
              <a:buChar char="-"/>
            </a:pPr>
            <a:r>
              <a:rPr lang="en-US" dirty="0">
                <a:latin typeface="Calibri"/>
                <a:cs typeface="Calibri"/>
              </a:rPr>
              <a:t>Construction </a:t>
            </a:r>
          </a:p>
          <a:p>
            <a:pPr lvl="1" indent="-285750">
              <a:buFont typeface="Calibri"/>
              <a:buChar char="-"/>
            </a:pPr>
            <a:r>
              <a:rPr lang="en-US" dirty="0">
                <a:latin typeface="Calibri"/>
                <a:cs typeface="Calibri"/>
              </a:rPr>
              <a:t>Burned land from wildfires </a:t>
            </a:r>
          </a:p>
          <a:p>
            <a:pPr lvl="1" indent="-285750">
              <a:buFont typeface="Calibri"/>
              <a:buChar char="-"/>
            </a:pPr>
            <a:r>
              <a:rPr lang="en-US" dirty="0">
                <a:latin typeface="Calibri"/>
                <a:cs typeface="Calibri"/>
              </a:rPr>
              <a:t> And tilting telephone poles, trees, or fences are strong indicators of a mudslide </a:t>
            </a:r>
          </a:p>
          <a:p>
            <a:pPr marL="285750" indent="-285750">
              <a:buFont typeface="Calibri"/>
              <a:buChar char="-"/>
            </a:pPr>
            <a:r>
              <a:rPr lang="en-US" dirty="0">
                <a:latin typeface="Calibri"/>
                <a:cs typeface="Calibri"/>
              </a:rPr>
              <a:t>If you see a mudslide starting, quickly move to the nearest high ground in a direction away from the path. </a:t>
            </a:r>
          </a:p>
          <a:p>
            <a:pPr marL="285750" indent="-285750">
              <a:buFont typeface="Calibri"/>
              <a:buChar char="-"/>
            </a:pPr>
            <a:r>
              <a:rPr lang="en-US" dirty="0">
                <a:latin typeface="Calibri"/>
                <a:cs typeface="Calibri"/>
              </a:rPr>
              <a:t>Mudslides can cause road closures </a:t>
            </a:r>
          </a:p>
          <a:p>
            <a:pPr marL="742950" lvl="1" indent="-285750">
              <a:buFont typeface="Calibri"/>
              <a:buChar char="-"/>
            </a:pPr>
            <a:r>
              <a:rPr lang="en-US" dirty="0">
                <a:latin typeface="Calibri"/>
                <a:cs typeface="Calibri"/>
              </a:rPr>
              <a:t>Which will be posted to the Public Works site for the County </a:t>
            </a:r>
          </a:p>
          <a:p>
            <a:pPr marL="571500" lvl="1" indent="-285750">
              <a:buFont typeface="Calibri"/>
              <a:buChar char="-"/>
            </a:pPr>
            <a:endParaRPr lang="en-US" dirty="0">
              <a:latin typeface="Calibri"/>
              <a:cs typeface="Calibri"/>
            </a:endParaRPr>
          </a:p>
          <a:p>
            <a:pPr marL="571500" lvl="1" indent="-285750">
              <a:buFont typeface="Calibri"/>
              <a:buChar char="-"/>
            </a:pPr>
            <a:endParaRPr lang="en-US" dirty="0">
              <a:latin typeface="Calibri"/>
              <a:cs typeface="Calibri"/>
            </a:endParaRPr>
          </a:p>
          <a:p>
            <a:pPr marL="571500" lvl="1" indent="-285750">
              <a:buFont typeface="Calibri"/>
              <a:buChar char="-"/>
            </a:pPr>
            <a:endParaRPr lang="en-US" dirty="0">
              <a:latin typeface="Calibri"/>
              <a:cs typeface="Calibri"/>
            </a:endParaRPr>
          </a:p>
          <a:p>
            <a:pPr marL="571500" lvl="1" indent="-285750">
              <a:buFont typeface="Calibri"/>
              <a:buChar char="-"/>
            </a:pPr>
            <a:endParaRPr lang="en-US" dirty="0">
              <a:latin typeface="Calibri"/>
              <a:cs typeface="Calibri"/>
            </a:endParaRPr>
          </a:p>
          <a:p>
            <a:pPr marL="571500" lvl="1" indent="-285750">
              <a:buFont typeface="Calibri"/>
              <a:buChar char="-"/>
            </a:pPr>
            <a:endParaRPr lang="en-US" dirty="0">
              <a:latin typeface="Calibri"/>
              <a:cs typeface="Calibri"/>
            </a:endParaRPr>
          </a:p>
          <a:p>
            <a:pPr marL="571500" lvl="1" indent="-285750">
              <a:buFont typeface="Calibri"/>
              <a:buChar char="-"/>
            </a:pPr>
            <a:r>
              <a:rPr lang="en-US" dirty="0">
                <a:hlinkClick r:id="rId3"/>
              </a:rPr>
              <a:t>Stay Safe in Severe Storms - English (listoscalifornia.org)</a:t>
            </a:r>
          </a:p>
          <a:p>
            <a:pPr marL="571500" lvl="1" indent="-285750">
              <a:buFont typeface="Calibri"/>
              <a:buChar char="-"/>
            </a:pPr>
            <a:r>
              <a:rPr lang="en-US" dirty="0">
                <a:hlinkClick r:id="rId4"/>
              </a:rPr>
              <a:t>Landslides and Mudslides (ca.gov)</a:t>
            </a:r>
            <a:endParaRPr lang="en-US" dirty="0">
              <a:latin typeface="Franklin Gothic Medium"/>
              <a:cs typeface="Calibri"/>
            </a:endParaRPr>
          </a:p>
        </p:txBody>
      </p:sp>
      <p:sp>
        <p:nvSpPr>
          <p:cNvPr id="4" name="Slide Number Placeholder 3"/>
          <p:cNvSpPr>
            <a:spLocks noGrp="1"/>
          </p:cNvSpPr>
          <p:nvPr>
            <p:ph type="sldNum" sz="quarter" idx="5"/>
          </p:nvPr>
        </p:nvSpPr>
        <p:spPr/>
        <p:txBody>
          <a:bodyPr/>
          <a:lstStyle/>
          <a:p>
            <a:fld id="{6BB98AFB-CB0D-4DFE-87B9-B4B0D0DE73CD}" type="slidenum">
              <a:rPr lang="en-US"/>
              <a:t>24</a:t>
            </a:fld>
            <a:endParaRPr lang="en-US"/>
          </a:p>
        </p:txBody>
      </p:sp>
    </p:spTree>
    <p:extLst>
      <p:ext uri="{BB962C8B-B14F-4D97-AF65-F5344CB8AC3E}">
        <p14:creationId xmlns:p14="http://schemas.microsoft.com/office/powerpoint/2010/main" val="2958117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latin typeface="Calibri"/>
                <a:cs typeface="Calibri"/>
              </a:rPr>
              <a:t>Storms bring strong winds ranging in intensity </a:t>
            </a:r>
          </a:p>
          <a:p>
            <a:pPr marL="171450" indent="-171450">
              <a:buFont typeface="Calibri"/>
              <a:buChar char="-"/>
            </a:pPr>
            <a:r>
              <a:rPr lang="en-US" dirty="0">
                <a:latin typeface="Calibri"/>
                <a:cs typeface="Calibri"/>
              </a:rPr>
              <a:t>Strong winds may produce difficult driving conditions for vehicles, knock down trees, powerlines, fences, and temporary structures. Loose or unsecured objects may be blown away </a:t>
            </a:r>
          </a:p>
          <a:p>
            <a:pPr marL="171450" indent="-171450">
              <a:buFont typeface="Calibri"/>
              <a:buChar char="-"/>
            </a:pPr>
            <a:r>
              <a:rPr lang="en-US" dirty="0">
                <a:latin typeface="Calibri"/>
                <a:cs typeface="Calibri"/>
              </a:rPr>
              <a:t>Read slide </a:t>
            </a:r>
          </a:p>
          <a:p>
            <a:endParaRPr lang="en-US" dirty="0">
              <a:latin typeface="Calibri"/>
              <a:cs typeface="Calibri"/>
            </a:endParaRPr>
          </a:p>
          <a:p>
            <a:r>
              <a:rPr lang="en-US" dirty="0">
                <a:hlinkClick r:id="rId3"/>
              </a:rPr>
              <a:t>Watch/Warning/Advisory Definitions (weather.gov)</a:t>
            </a:r>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a:t>25</a:t>
            </a:fld>
            <a:endParaRPr lang="en-US"/>
          </a:p>
        </p:txBody>
      </p:sp>
    </p:spTree>
    <p:extLst>
      <p:ext uri="{BB962C8B-B14F-4D97-AF65-F5344CB8AC3E}">
        <p14:creationId xmlns:p14="http://schemas.microsoft.com/office/powerpoint/2010/main" val="3716958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allow extra travel time, older adults and people with disabilities may consider evacuating during evacuation warnings or at any point that they feel unsafe. Never wait to be told to leave an unsafe situation</a:t>
            </a:r>
          </a:p>
          <a:p>
            <a:endParaRPr lang="en-US" dirty="0">
              <a:latin typeface="Calibri"/>
              <a:cs typeface="Calibri"/>
            </a:endParaRPr>
          </a:p>
          <a:p>
            <a:endParaRPr lang="en-US">
              <a:latin typeface="Calibri"/>
              <a:cs typeface="Calibri"/>
            </a:endParaRPr>
          </a:p>
          <a:p>
            <a:r>
              <a:rPr lang="en-US">
                <a:latin typeface="Calibri"/>
                <a:cs typeface="Calibri"/>
              </a:rPr>
              <a:t>read </a:t>
            </a:r>
            <a:r>
              <a:rPr lang="en-US" dirty="0">
                <a:latin typeface="Calibri"/>
                <a:cs typeface="Calibri"/>
              </a:rPr>
              <a:t>slide </a:t>
            </a:r>
          </a:p>
        </p:txBody>
      </p:sp>
      <p:sp>
        <p:nvSpPr>
          <p:cNvPr id="4" name="Slide Number Placeholder 3"/>
          <p:cNvSpPr>
            <a:spLocks noGrp="1"/>
          </p:cNvSpPr>
          <p:nvPr>
            <p:ph type="sldNum" sz="quarter" idx="5"/>
          </p:nvPr>
        </p:nvSpPr>
        <p:spPr/>
        <p:txBody>
          <a:bodyPr/>
          <a:lstStyle/>
          <a:p>
            <a:fld id="{6BB98AFB-CB0D-4DFE-87B9-B4B0D0DE73CD}" type="slidenum">
              <a:rPr lang="en-US"/>
              <a:t>26</a:t>
            </a:fld>
            <a:endParaRPr lang="en-US"/>
          </a:p>
        </p:txBody>
      </p:sp>
    </p:spTree>
    <p:extLst>
      <p:ext uri="{BB962C8B-B14F-4D97-AF65-F5344CB8AC3E}">
        <p14:creationId xmlns:p14="http://schemas.microsoft.com/office/powerpoint/2010/main" val="1579586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latin typeface="Calibri"/>
                <a:cs typeface="Calibri"/>
              </a:rPr>
              <a:t>Here is a map showing the flood hazard areas for the County </a:t>
            </a:r>
          </a:p>
          <a:p>
            <a:pPr marL="171450" indent="-171450">
              <a:buFont typeface="Calibri"/>
              <a:buChar char="-"/>
            </a:pPr>
            <a:r>
              <a:rPr lang="en-US" dirty="0">
                <a:latin typeface="Calibri"/>
                <a:cs typeface="Calibri"/>
              </a:rPr>
              <a:t>Neighborhoods near the San Lorenzo Creek, Alameda Creek, San Antonio Reservoir, the bay shoreline, and more are at high risk of flooding </a:t>
            </a:r>
          </a:p>
          <a:p>
            <a:pPr marL="171450" indent="-171450">
              <a:buFont typeface="Calibri"/>
              <a:buChar char="-"/>
            </a:pPr>
            <a:r>
              <a:rPr lang="en-US" dirty="0">
                <a:latin typeface="Calibri"/>
                <a:cs typeface="Calibri"/>
              </a:rPr>
              <a:t>You can view FEMA’s website to see if you are located in the FEMA floodplain. </a:t>
            </a:r>
          </a:p>
          <a:p>
            <a:pPr marL="171450" indent="-171450">
              <a:buFont typeface="Calibri"/>
              <a:buChar char="-"/>
            </a:pPr>
            <a:r>
              <a:rPr lang="en-US" dirty="0">
                <a:latin typeface="Calibri"/>
                <a:cs typeface="Calibri"/>
              </a:rPr>
              <a:t>The terms 100-year flood and 500-year flood are used to describe the chance of a flood happening. </a:t>
            </a:r>
          </a:p>
          <a:p>
            <a:pPr marL="171450" indent="-171450">
              <a:buFont typeface="Calibri"/>
              <a:buChar char="-"/>
            </a:pPr>
            <a:r>
              <a:rPr lang="en-US" dirty="0">
                <a:latin typeface="Calibri"/>
                <a:cs typeface="Calibri"/>
              </a:rPr>
              <a:t>A 100-year flood is a flood that has a 1/100, 1%, chance of occurring each year. </a:t>
            </a:r>
          </a:p>
          <a:p>
            <a:pPr marL="628650" lvl="1" indent="-171450">
              <a:buFont typeface="Calibri"/>
              <a:buChar char="-"/>
            </a:pPr>
            <a:r>
              <a:rPr lang="en-US" dirty="0">
                <a:latin typeface="Calibri"/>
                <a:cs typeface="Calibri"/>
              </a:rPr>
              <a:t>So, this does NOT mean that a flood of this magnitude will only occur every 100 years. </a:t>
            </a:r>
          </a:p>
          <a:p>
            <a:pPr marL="171450" indent="-171450">
              <a:buFont typeface="Calibri"/>
              <a:buChar char="-"/>
            </a:pPr>
            <a:r>
              <a:rPr lang="en-US" dirty="0">
                <a:latin typeface="Calibri"/>
                <a:cs typeface="Calibri"/>
              </a:rPr>
              <a:t>So, a 500-year flood event is a flood that has a 1/500, 0.2%, chance of occurring each year. </a:t>
            </a:r>
          </a:p>
          <a:p>
            <a:pPr marL="171450" indent="-171450">
              <a:buFont typeface="Calibri"/>
              <a:buChar char="-"/>
            </a:pPr>
            <a:r>
              <a:rPr lang="en-US" dirty="0">
                <a:latin typeface="Calibri"/>
                <a:cs typeface="Calibri"/>
              </a:rPr>
              <a:t>However, many cities all over the country are experiencing 100-year and 500-year floods much more often. This is due to climate change </a:t>
            </a: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6BB98AFB-CB0D-4DFE-87B9-B4B0D0DE73CD}" type="slidenum">
              <a:rPr lang="en-US"/>
              <a:t>27</a:t>
            </a:fld>
            <a:endParaRPr lang="en-US"/>
          </a:p>
        </p:txBody>
      </p:sp>
    </p:spTree>
    <p:extLst>
      <p:ext uri="{BB962C8B-B14F-4D97-AF65-F5344CB8AC3E}">
        <p14:creationId xmlns:p14="http://schemas.microsoft.com/office/powerpoint/2010/main" val="539294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latin typeface="Calibri"/>
                <a:cs typeface="Calibri"/>
              </a:rPr>
              <a:t>Turn around, don't drown </a:t>
            </a:r>
          </a:p>
          <a:p>
            <a:pPr lvl="1" indent="-171450">
              <a:buFont typeface="Calibri"/>
              <a:buChar char="-"/>
            </a:pPr>
            <a:r>
              <a:rPr lang="en-US" dirty="0">
                <a:latin typeface="Calibri"/>
                <a:cs typeface="Calibri"/>
              </a:rPr>
              <a:t>Never walk or drive through flood waters </a:t>
            </a:r>
          </a:p>
          <a:p>
            <a:pPr lvl="1" indent="-171450">
              <a:buFont typeface="Calibri"/>
              <a:buChar char="-"/>
            </a:pPr>
            <a:r>
              <a:rPr lang="en-US" dirty="0">
                <a:latin typeface="Calibri"/>
                <a:cs typeface="Calibri"/>
              </a:rPr>
              <a:t>Never go around warning barricades </a:t>
            </a:r>
          </a:p>
          <a:p>
            <a:pPr lvl="1" indent="-171450">
              <a:buFont typeface="Calibri"/>
              <a:buChar char="-"/>
            </a:pPr>
            <a:r>
              <a:rPr lang="en-US" dirty="0">
                <a:latin typeface="Calibri"/>
                <a:cs typeface="Calibri"/>
              </a:rPr>
              <a:t>People and items including cars can easily be swept away in fast moving flood waters </a:t>
            </a:r>
          </a:p>
          <a:p>
            <a:pPr lvl="2" indent="-171450">
              <a:buFont typeface="Calibri"/>
              <a:buChar char="-"/>
            </a:pPr>
            <a:r>
              <a:rPr lang="en-US" dirty="0">
                <a:latin typeface="Calibri"/>
                <a:cs typeface="Calibri"/>
              </a:rPr>
              <a:t>6 inches of water can knock you over </a:t>
            </a:r>
          </a:p>
          <a:p>
            <a:pPr lvl="2" indent="-171450">
              <a:buFont typeface="Calibri"/>
              <a:buChar char="-"/>
            </a:pPr>
            <a:r>
              <a:rPr lang="en-US" dirty="0">
                <a:latin typeface="Calibri"/>
                <a:cs typeface="Calibri"/>
              </a:rPr>
              <a:t>Just 1 foot of water can float many vehicles </a:t>
            </a:r>
          </a:p>
          <a:p>
            <a:pPr lvl="1" indent="-171450">
              <a:buFont typeface="Calibri"/>
              <a:buChar char="-"/>
            </a:pPr>
            <a:r>
              <a:rPr lang="en-US" dirty="0">
                <a:latin typeface="Calibri"/>
                <a:cs typeface="Calibri"/>
              </a:rPr>
              <a:t>Avoid contact with flood water </a:t>
            </a:r>
          </a:p>
          <a:p>
            <a:pPr lvl="2" indent="-171450">
              <a:buFont typeface="Calibri"/>
              <a:buChar char="-"/>
            </a:pPr>
            <a:r>
              <a:rPr lang="en-US" dirty="0">
                <a:latin typeface="Calibri"/>
                <a:cs typeface="Calibri"/>
              </a:rPr>
              <a:t>There may be pollutants, debris, downed and charged powerlines, or animals such as snakes hiding in floodwaters </a:t>
            </a:r>
          </a:p>
          <a:p>
            <a:pPr lvl="2" indent="-171450">
              <a:buFont typeface="Calibri"/>
              <a:buChar char="-"/>
            </a:pPr>
            <a:r>
              <a:rPr lang="en-US" dirty="0">
                <a:latin typeface="Calibri"/>
                <a:cs typeface="Calibri"/>
              </a:rPr>
              <a:t>If water does contact your skin, wash the area with hot, soapy water or use sanitizer to clean the area as soon as possible </a:t>
            </a:r>
          </a:p>
          <a:p>
            <a:pPr marL="171450" indent="-171450">
              <a:buFont typeface="Calibri"/>
              <a:buChar char="-"/>
            </a:pPr>
            <a:r>
              <a:rPr lang="en-US" dirty="0">
                <a:latin typeface="Calibri"/>
                <a:cs typeface="Calibri"/>
              </a:rPr>
              <a:t>When high winds are expected, remove or secure any outdoor hazards such as patio furniture, garbage cans, grills, children's toys, etc. </a:t>
            </a:r>
          </a:p>
          <a:p>
            <a:pPr marL="171450" indent="-171450">
              <a:buFont typeface="Calibri"/>
              <a:buChar char="-"/>
            </a:pPr>
            <a:r>
              <a:rPr lang="en-US" dirty="0">
                <a:latin typeface="Calibri"/>
                <a:cs typeface="Calibri"/>
              </a:rPr>
              <a:t>Place sandbags along the perimeter of the house to divert water away from the foundation</a:t>
            </a:r>
          </a:p>
          <a:p>
            <a:pPr marL="628650" lvl="1" indent="-171450">
              <a:buFont typeface="Calibri"/>
              <a:buChar char="-"/>
            </a:pPr>
            <a:r>
              <a:rPr lang="en-US" dirty="0">
                <a:latin typeface="Calibri"/>
                <a:cs typeface="Calibri"/>
              </a:rPr>
              <a:t>Place sandbags in low-lying spots </a:t>
            </a:r>
          </a:p>
          <a:p>
            <a:pPr marL="628650" lvl="1" indent="-171450">
              <a:buFont typeface="Calibri"/>
              <a:buChar char="-"/>
            </a:pPr>
            <a:r>
              <a:rPr lang="en-US" dirty="0">
                <a:latin typeface="Calibri"/>
                <a:cs typeface="Calibri"/>
              </a:rPr>
              <a:t>Visit the County’s Public Works website to view where sandbags are available for pickup </a:t>
            </a:r>
          </a:p>
          <a:p>
            <a:pPr marL="171450" indent="-171450">
              <a:buFont typeface="Calibri"/>
              <a:buChar char="-"/>
            </a:pPr>
            <a:r>
              <a:rPr lang="en-US" dirty="0">
                <a:latin typeface="Calibri"/>
                <a:cs typeface="Calibri"/>
              </a:rPr>
              <a:t>You may need to evacuate quickly </a:t>
            </a:r>
          </a:p>
          <a:p>
            <a:pPr marL="1028700" lvl="1" indent="-171450">
              <a:buFont typeface="Calibri"/>
              <a:buChar char="-"/>
            </a:pPr>
            <a:r>
              <a:rPr lang="en-US" dirty="0">
                <a:latin typeface="Calibri"/>
                <a:cs typeface="Calibri"/>
              </a:rPr>
              <a:t>So, keep your car gas tank at least half full </a:t>
            </a:r>
          </a:p>
          <a:p>
            <a:pPr marL="171450" indent="-171450">
              <a:buFont typeface="Calibri"/>
              <a:buChar char="-"/>
            </a:pPr>
            <a:r>
              <a:rPr lang="en-US" dirty="0">
                <a:latin typeface="Calibri"/>
                <a:cs typeface="Calibri"/>
              </a:rPr>
              <a:t>Never touch or drive over downed power lines </a:t>
            </a:r>
            <a:endParaRPr lang="en-US" dirty="0"/>
          </a:p>
          <a:p>
            <a:pPr lvl="1" indent="-171450">
              <a:buFont typeface="Calibri"/>
              <a:buChar char="-"/>
            </a:pPr>
            <a:r>
              <a:rPr lang="en-US" dirty="0">
                <a:latin typeface="Calibri"/>
                <a:cs typeface="Calibri"/>
              </a:rPr>
              <a:t>Charges may electrocute you </a:t>
            </a:r>
          </a:p>
          <a:p>
            <a:pPr lvl="1" indent="-171450">
              <a:buFont typeface="Calibri"/>
              <a:buChar char="-"/>
            </a:pPr>
            <a:r>
              <a:rPr lang="en-US" dirty="0">
                <a:latin typeface="Calibri"/>
                <a:cs typeface="Calibri"/>
              </a:rPr>
              <a:t>If a powerline falls on your vehicle, call 911 and remain inside until a professional can remove it </a:t>
            </a:r>
          </a:p>
          <a:p>
            <a:pPr marL="171450" indent="-171450">
              <a:buFont typeface="Calibri"/>
              <a:buChar char="-"/>
            </a:pPr>
            <a:r>
              <a:rPr lang="en-US" dirty="0">
                <a:latin typeface="Calibri"/>
                <a:cs typeface="Calibri"/>
              </a:rPr>
              <a:t>Do not return home until safe </a:t>
            </a:r>
          </a:p>
          <a:p>
            <a:pPr marL="1143000" lvl="1" indent="-171450">
              <a:buFont typeface="Calibri"/>
              <a:buChar char="-"/>
            </a:pPr>
            <a:r>
              <a:rPr lang="en-US" dirty="0">
                <a:latin typeface="Calibri"/>
                <a:cs typeface="Calibri"/>
              </a:rPr>
              <a:t>After a flood, your home may be contaminated with mold or sewage which can cause health risks </a:t>
            </a:r>
          </a:p>
          <a:p>
            <a:pPr lvl="3" indent="-171450">
              <a:buFont typeface="Calibri"/>
              <a:buChar char="-"/>
            </a:pPr>
            <a:r>
              <a:rPr lang="en-US" dirty="0">
                <a:latin typeface="Calibri"/>
                <a:cs typeface="Calibri"/>
              </a:rPr>
              <a:t>So, dry your home out and clean or remove all mold contaminated items </a:t>
            </a:r>
          </a:p>
          <a:p>
            <a:pPr marL="1143000" lvl="1" indent="-171450">
              <a:buFont typeface="Calibri"/>
              <a:buChar char="-"/>
            </a:pPr>
            <a:r>
              <a:rPr lang="en-US" dirty="0">
                <a:latin typeface="Calibri"/>
                <a:cs typeface="Calibri"/>
              </a:rPr>
              <a:t>Wait for further instructions from authorities or professionals before turning on or off electricity and gas </a:t>
            </a:r>
          </a:p>
          <a:p>
            <a:pPr marL="1143000" lvl="1" indent="-171450">
              <a:buFont typeface="Calibri"/>
              <a:buChar char="-"/>
            </a:pPr>
            <a:r>
              <a:rPr lang="en-US" dirty="0">
                <a:latin typeface="Calibri"/>
                <a:cs typeface="Calibri"/>
              </a:rPr>
              <a:t>Check with local authorities to ensure your drinking water is safe and has not been contaminated </a:t>
            </a:r>
          </a:p>
          <a:p>
            <a:pPr marL="1143000" lvl="1" indent="-171450">
              <a:buFont typeface="Calibri"/>
              <a:buChar char="-"/>
            </a:pPr>
            <a:r>
              <a:rPr lang="en-US" dirty="0">
                <a:latin typeface="Calibri"/>
                <a:cs typeface="Calibri"/>
              </a:rPr>
              <a:t>Wear protective clothing when cleaning up such as a mask, long sleeved shirt, pants, work gloves, and heavy-duty boots </a:t>
            </a:r>
          </a:p>
          <a:p>
            <a:pPr marL="1485900" lvl="3" indent="-171450">
              <a:buFont typeface="Calibri"/>
              <a:buChar char="-"/>
            </a:pPr>
            <a:endParaRPr lang="en-US" dirty="0">
              <a:latin typeface="Calibri"/>
              <a:cs typeface="Calibri"/>
            </a:endParaRPr>
          </a:p>
          <a:p>
            <a:pPr marL="1485900" lvl="3" indent="-171450">
              <a:buFont typeface="Calibri"/>
              <a:buChar char="-"/>
            </a:pPr>
            <a:endParaRPr lang="en-US" dirty="0">
              <a:latin typeface="Calibri"/>
              <a:cs typeface="Calibri"/>
            </a:endParaRPr>
          </a:p>
          <a:p>
            <a:pPr marL="1143000" lvl="1"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r>
              <a:rPr lang="en-US" dirty="0">
                <a:hlinkClick r:id="rId3"/>
              </a:rPr>
              <a:t>Stay Safe in Severe Storms - English (listoscalifornia.org)</a:t>
            </a:r>
            <a:endParaRPr lang="en-US" dirty="0">
              <a:latin typeface="Calibri"/>
              <a:cs typeface="Calibri"/>
            </a:endParaRPr>
          </a:p>
          <a:p>
            <a:pPr marL="1085850" lvl="2" indent="-171450">
              <a:buFont typeface="Calibri,Sans-Serif"/>
              <a:buChar char="-"/>
            </a:pPr>
            <a:endParaRPr lang="en-US" dirty="0"/>
          </a:p>
          <a:p>
            <a:pPr marL="1085850" lvl="2" indent="-171450">
              <a:buFont typeface="Calibri,Sans-Serif"/>
              <a:buChar char="-"/>
            </a:pPr>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a:t>28</a:t>
            </a:fld>
            <a:endParaRPr lang="en-US"/>
          </a:p>
        </p:txBody>
      </p:sp>
    </p:spTree>
    <p:extLst>
      <p:ext uri="{BB962C8B-B14F-4D97-AF65-F5344CB8AC3E}">
        <p14:creationId xmlns:p14="http://schemas.microsoft.com/office/powerpoint/2010/main" val="3023021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65100" lvl="0" indent="-165100" algn="l" rtl="0">
              <a:spcBef>
                <a:spcPts val="0"/>
              </a:spcBef>
              <a:spcAft>
                <a:spcPts val="0"/>
              </a:spcAft>
              <a:buClr>
                <a:schemeClr val="dk1"/>
              </a:buClr>
              <a:buSzPts val="1700"/>
              <a:buFont typeface="Arial"/>
              <a:buChar char="•"/>
            </a:pPr>
            <a:r>
              <a:rPr lang="en-US" sz="1700" dirty="0"/>
              <a:t>This concludes our presentation</a:t>
            </a:r>
            <a:endParaRPr dirty="0"/>
          </a:p>
          <a:p>
            <a:pPr marL="165100" indent="-165100">
              <a:buClr>
                <a:schemeClr val="dk1"/>
              </a:buClr>
              <a:buSzPts val="1700"/>
              <a:buFont typeface="Arial"/>
              <a:buChar char="•"/>
            </a:pPr>
            <a:r>
              <a:rPr lang="en-US" sz="1700" dirty="0"/>
              <a:t>Now, we’d like to open a conversation – how can we support you in becoming more resilient to climate hazards?</a:t>
            </a:r>
            <a:endParaRPr dirty="0"/>
          </a:p>
          <a:p>
            <a:pPr marL="165100" lvl="0" indent="-165100" algn="l" rtl="0">
              <a:spcBef>
                <a:spcPts val="0"/>
              </a:spcBef>
              <a:spcAft>
                <a:spcPts val="0"/>
              </a:spcAft>
              <a:buClr>
                <a:schemeClr val="dk1"/>
              </a:buClr>
              <a:buSzPts val="1700"/>
              <a:buFont typeface="Arial"/>
              <a:buChar char="•"/>
            </a:pPr>
            <a:r>
              <a:rPr lang="en-US" sz="1700" dirty="0"/>
              <a:t>Raise your hand if you have a response – we want to hear what you need to support those in your community, how you can receive information, and how can we encourage these protective actions in the community.</a:t>
            </a:r>
            <a:endParaRPr dirty="0"/>
          </a:p>
          <a:p>
            <a:pPr marL="165100" lvl="0" indent="-165100" algn="l" rtl="0">
              <a:spcBef>
                <a:spcPts val="0"/>
              </a:spcBef>
              <a:spcAft>
                <a:spcPts val="0"/>
              </a:spcAft>
              <a:buClr>
                <a:schemeClr val="dk1"/>
              </a:buClr>
              <a:buSzPts val="1700"/>
              <a:buFont typeface="Arial"/>
              <a:buChar char="•"/>
            </a:pPr>
            <a:r>
              <a:rPr lang="en-US" sz="1700" dirty="0"/>
              <a:t>(discuss)</a:t>
            </a:r>
            <a:endParaRPr dirty="0"/>
          </a:p>
          <a:p>
            <a:pPr marL="165100" lvl="0" indent="-165100" algn="l" rtl="0">
              <a:spcBef>
                <a:spcPts val="0"/>
              </a:spcBef>
              <a:spcAft>
                <a:spcPts val="0"/>
              </a:spcAft>
              <a:buClr>
                <a:schemeClr val="dk1"/>
              </a:buClr>
              <a:buSzPts val="1700"/>
              <a:buFont typeface="Arial"/>
              <a:buChar char="•"/>
            </a:pPr>
            <a:r>
              <a:rPr lang="en-US" sz="1700" dirty="0"/>
              <a:t>Thank you, we will learn from what you shared today</a:t>
            </a:r>
            <a:endParaRPr dirty="0"/>
          </a:p>
          <a:p>
            <a:pPr marL="165261" lvl="0" indent="-57311" algn="l" rtl="0">
              <a:spcBef>
                <a:spcPts val="0"/>
              </a:spcBef>
              <a:spcAft>
                <a:spcPts val="0"/>
              </a:spcAft>
              <a:buClr>
                <a:schemeClr val="dk1"/>
              </a:buClr>
              <a:buSzPts val="1700"/>
              <a:buFont typeface="Arial"/>
              <a:buNone/>
            </a:pPr>
            <a:endParaRPr sz="17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panose="020B0604020202020204" pitchFamily="34" charset="0"/>
              <a:buChar char="•"/>
            </a:pPr>
            <a:r>
              <a:rPr lang="en-US" dirty="0"/>
              <a:t>Today we will cover climate disasters preparedness resources and communication tools, including information about which community members are particularly vulnerable and how to prepare </a:t>
            </a:r>
          </a:p>
          <a:p>
            <a:pPr marL="285750" indent="-285750">
              <a:buFont typeface="Arial,Sans-Serif" panose="020B0604020202020204" pitchFamily="34" charset="0"/>
              <a:buChar char="•"/>
            </a:pPr>
            <a:r>
              <a:rPr lang="en-US" dirty="0"/>
              <a:t>Then we will dive deep into power outages, storms, and floods, and</a:t>
            </a:r>
          </a:p>
          <a:p>
            <a:pPr marL="1143000" lvl="1" indent="-285750">
              <a:buFont typeface="Arial,Sans-Serif" panose="020B0604020202020204" pitchFamily="34" charset="0"/>
              <a:buChar char="•"/>
            </a:pPr>
            <a:r>
              <a:rPr lang="en-US" dirty="0"/>
              <a:t>Although we do not have a section thoroughly covering earthquakes, the preparedness tips we will cover are applicable to any hazard, including earthquakes. </a:t>
            </a:r>
          </a:p>
          <a:p>
            <a:pPr marL="285750" indent="-285750">
              <a:buFont typeface="Arial,Sans-Serif" panose="020B0604020202020204" pitchFamily="34" charset="0"/>
              <a:buChar char="•"/>
            </a:pPr>
            <a:r>
              <a:rPr lang="en-US" dirty="0"/>
              <a:t>Finally we will share resources you can use.</a:t>
            </a:r>
          </a:p>
        </p:txBody>
      </p:sp>
    </p:spTree>
    <p:extLst>
      <p:ext uri="{BB962C8B-B14F-4D97-AF65-F5344CB8AC3E}">
        <p14:creationId xmlns:p14="http://schemas.microsoft.com/office/powerpoint/2010/main" val="2179426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8475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dirty="0">
                <a:latin typeface="Calibri"/>
                <a:cs typeface="Calibri"/>
              </a:rPr>
              <a:t>Thank you for attending our training, and for everything you do to help make our community healthier and more resilient </a:t>
            </a:r>
          </a:p>
          <a:p>
            <a:pPr marL="285750" indent="-285750">
              <a:buFont typeface="Arial" panose="020B0604020202020204" pitchFamily="34" charset="0"/>
              <a:buChar char="•"/>
            </a:pPr>
            <a:endParaRPr lang="en-US" sz="2000" dirty="0">
              <a:latin typeface="Calibri"/>
              <a:cs typeface="Calibri"/>
            </a:endParaRPr>
          </a:p>
          <a:p>
            <a:pPr marL="285750" indent="-285750">
              <a:buFont typeface="Arial" panose="020B0604020202020204" pitchFamily="34" charset="0"/>
              <a:buChar char="•"/>
            </a:pPr>
            <a:r>
              <a:rPr lang="en-US" sz="2000" i="0" kern="0" dirty="0">
                <a:latin typeface="Calibri"/>
                <a:cs typeface="Calibri"/>
              </a:rPr>
              <a:t>{Please stay in touch [share contact information on slide or verbally]}</a:t>
            </a:r>
            <a:endParaRPr lang="en-US" sz="2000" i="0" kern="0" dirty="0"/>
          </a:p>
          <a:p>
            <a:pPr marL="285750" indent="-285750">
              <a:buFont typeface="Arial" panose="020B0604020202020204" pitchFamily="34" charset="0"/>
              <a:buChar char="•"/>
            </a:pPr>
            <a:endParaRPr lang="en-US" sz="2000" dirty="0">
              <a:latin typeface="Calibri"/>
              <a:cs typeface="Calibri"/>
            </a:endParaRPr>
          </a:p>
        </p:txBody>
      </p:sp>
    </p:spTree>
    <p:extLst>
      <p:ext uri="{BB962C8B-B14F-4D97-AF65-F5344CB8AC3E}">
        <p14:creationId xmlns:p14="http://schemas.microsoft.com/office/powerpoint/2010/main" val="606924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of slides include lists of links that may be useful to you.</a:t>
            </a:r>
          </a:p>
          <a:p>
            <a:r>
              <a:rPr lang="en-US" dirty="0"/>
              <a:t>We encourage you to sign up for the best alert system for you, in your county and your city if applicable.</a:t>
            </a:r>
          </a:p>
          <a:p>
            <a:r>
              <a:rPr lang="en-US" dirty="0"/>
              <a:t>You can see here multilingual resources to help you and your communities prepare.</a:t>
            </a:r>
          </a:p>
        </p:txBody>
      </p:sp>
      <p:sp>
        <p:nvSpPr>
          <p:cNvPr id="4" name="Slide Number Placeholder 3"/>
          <p:cNvSpPr>
            <a:spLocks noGrp="1"/>
          </p:cNvSpPr>
          <p:nvPr>
            <p:ph type="sldNum" sz="quarter" idx="5"/>
          </p:nvPr>
        </p:nvSpPr>
        <p:spPr/>
        <p:txBody>
          <a:bodyPr/>
          <a:lstStyle/>
          <a:p>
            <a:fld id="{6BB98AFB-CB0D-4DFE-87B9-B4B0D0DE73CD}" type="slidenum">
              <a:rPr lang="en-US"/>
              <a:t>32</a:t>
            </a:fld>
            <a:endParaRPr lang="en-US"/>
          </a:p>
        </p:txBody>
      </p:sp>
    </p:spTree>
    <p:extLst>
      <p:ext uri="{BB962C8B-B14F-4D97-AF65-F5344CB8AC3E}">
        <p14:creationId xmlns:p14="http://schemas.microsoft.com/office/powerpoint/2010/main" val="177461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PG&amp;E provides several resources for planned power shutoffs – see those at these links.</a:t>
            </a:r>
          </a:p>
        </p:txBody>
      </p:sp>
      <p:sp>
        <p:nvSpPr>
          <p:cNvPr id="4" name="Slide Number Placeholder 3"/>
          <p:cNvSpPr>
            <a:spLocks noGrp="1"/>
          </p:cNvSpPr>
          <p:nvPr>
            <p:ph type="sldNum" sz="quarter" idx="5"/>
          </p:nvPr>
        </p:nvSpPr>
        <p:spPr/>
        <p:txBody>
          <a:bodyPr/>
          <a:lstStyle/>
          <a:p>
            <a:fld id="{0A86BE3E-AB95-482E-9524-D5FF704BF224}" type="slidenum">
              <a:rPr lang="en-US" smtClean="0"/>
              <a:t>33</a:t>
            </a:fld>
            <a:endParaRPr lang="en-US"/>
          </a:p>
        </p:txBody>
      </p:sp>
    </p:spTree>
    <p:extLst>
      <p:ext uri="{BB962C8B-B14F-4D97-AF65-F5344CB8AC3E}">
        <p14:creationId xmlns:p14="http://schemas.microsoft.com/office/powerpoint/2010/main" val="3536771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storm and flood related resources </a:t>
            </a:r>
          </a:p>
        </p:txBody>
      </p:sp>
      <p:sp>
        <p:nvSpPr>
          <p:cNvPr id="4" name="Slide Number Placeholder 3"/>
          <p:cNvSpPr>
            <a:spLocks noGrp="1"/>
          </p:cNvSpPr>
          <p:nvPr>
            <p:ph type="sldNum" sz="quarter" idx="5"/>
          </p:nvPr>
        </p:nvSpPr>
        <p:spPr/>
        <p:txBody>
          <a:bodyPr/>
          <a:lstStyle/>
          <a:p>
            <a:fld id="{0A86BE3E-AB95-482E-9524-D5FF704BF224}" type="slidenum">
              <a:rPr lang="en-US" smtClean="0"/>
              <a:t>34</a:t>
            </a:fld>
            <a:endParaRPr lang="en-US"/>
          </a:p>
        </p:txBody>
      </p:sp>
    </p:spTree>
    <p:extLst>
      <p:ext uri="{BB962C8B-B14F-4D97-AF65-F5344CB8AC3E}">
        <p14:creationId xmlns:p14="http://schemas.microsoft.com/office/powerpoint/2010/main" val="396148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Here are some headlines from 2023 and 2024, showing news about a local atmospheric river and power outage. </a:t>
            </a:r>
          </a:p>
          <a:p>
            <a:pPr marL="285750" indent="-285750">
              <a:buFont typeface="Arial"/>
              <a:buChar char="•"/>
            </a:pPr>
            <a:r>
              <a:rPr lang="en-US" dirty="0"/>
              <a:t>This demonstrates that these events are already happening and are going to continue. </a:t>
            </a:r>
          </a:p>
          <a:p>
            <a:pPr marL="285750" indent="-285750">
              <a:buFont typeface="Arial"/>
              <a:buChar char="•"/>
            </a:pPr>
            <a:r>
              <a:rPr lang="en-US" dirty="0"/>
              <a:t>These will have real impacts for our community – with infrastructure impacted, businesses closing, impacts to human health, and more.</a:t>
            </a:r>
            <a:endParaRPr lang="en-US" dirty="0">
              <a:cs typeface="Calibri" panose="020F0502020204030204"/>
            </a:endParaRPr>
          </a:p>
          <a:p>
            <a:endParaRPr lang="en-US" dirty="0"/>
          </a:p>
          <a:p>
            <a:endParaRPr lang="en-US" dirty="0"/>
          </a:p>
        </p:txBody>
      </p:sp>
      <p:sp>
        <p:nvSpPr>
          <p:cNvPr id="4" name="Slide Number Placeholder 3"/>
          <p:cNvSpPr>
            <a:spLocks noGrp="1"/>
          </p:cNvSpPr>
          <p:nvPr>
            <p:ph type="sldNum" sz="quarter" idx="5"/>
          </p:nvPr>
        </p:nvSpPr>
        <p:spPr/>
        <p:txBody>
          <a:bodyPr/>
          <a:lstStyle/>
          <a:p>
            <a:fld id="{CD9AA736-EF85-4C61-B0F7-CB2341E02E96}" type="slidenum">
              <a:rPr lang="en-US" smtClean="0"/>
              <a:t>4</a:t>
            </a:fld>
            <a:endParaRPr lang="en-US"/>
          </a:p>
        </p:txBody>
      </p:sp>
    </p:spTree>
    <p:extLst>
      <p:ext uri="{BB962C8B-B14F-4D97-AF65-F5344CB8AC3E}">
        <p14:creationId xmlns:p14="http://schemas.microsoft.com/office/powerpoint/2010/main" val="381413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955" indent="-274955">
              <a:buFont typeface="Arial" panose="020B0604020202020204" pitchFamily="34" charset="0"/>
              <a:buChar char="•"/>
            </a:pPr>
            <a:r>
              <a:rPr lang="en-US" dirty="0"/>
              <a:t>Who is going to be impacted by these types of events? Frontline communities will be impacted first and worst by climate change. Frontline residents may not have resources to adapt or respond. These include older adults, children, people with medical conditions, people with disabilities, low-income residents, communities of color, indigenous communities, people living alone, people who are unhoused, and outdoor workers. </a:t>
            </a:r>
            <a:endParaRPr lang="en-US" sz="1500" dirty="0"/>
          </a:p>
          <a:p>
            <a:pPr marL="274955" indent="-274955">
              <a:buFont typeface="Arial" panose="020B0604020202020204" pitchFamily="34" charset="0"/>
              <a:buChar char="•"/>
            </a:pPr>
            <a:r>
              <a:rPr lang="en-US" dirty="0"/>
              <a:t>Residents may also face multiple vulnerabilities at once.</a:t>
            </a:r>
          </a:p>
          <a:p>
            <a:endParaRPr lang="en-US" dirty="0"/>
          </a:p>
        </p:txBody>
      </p:sp>
      <p:sp>
        <p:nvSpPr>
          <p:cNvPr id="4" name="Slide Number Placeholder 3"/>
          <p:cNvSpPr>
            <a:spLocks noGrp="1"/>
          </p:cNvSpPr>
          <p:nvPr>
            <p:ph type="sldNum" sz="quarter" idx="5"/>
          </p:nvPr>
        </p:nvSpPr>
        <p:spPr/>
        <p:txBody>
          <a:bodyPr/>
          <a:lstStyle/>
          <a:p>
            <a:fld id="{15C00E32-E642-4817-A510-DD1A5EA01511}" type="slidenum">
              <a:rPr lang="en-US" smtClean="0"/>
              <a:t>5</a:t>
            </a:fld>
            <a:endParaRPr lang="en-US" dirty="0"/>
          </a:p>
        </p:txBody>
      </p:sp>
    </p:spTree>
    <p:extLst>
      <p:ext uri="{BB962C8B-B14F-4D97-AF65-F5344CB8AC3E}">
        <p14:creationId xmlns:p14="http://schemas.microsoft.com/office/powerpoint/2010/main" val="245532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off, we will cover climate preparedness. Disasters can happen unexpectedly, so it’s important to be prepared in advance</a:t>
            </a:r>
          </a:p>
          <a:p>
            <a:endParaRPr lang="en-US" dirty="0"/>
          </a:p>
          <a:p>
            <a:r>
              <a:rPr lang="en-US" dirty="0"/>
              <a:t>Before we dive in, can we get a show of hands, who has a disaster kit prepared at home? </a:t>
            </a:r>
          </a:p>
        </p:txBody>
      </p:sp>
      <p:sp>
        <p:nvSpPr>
          <p:cNvPr id="4" name="Slide Number Placeholder 3"/>
          <p:cNvSpPr>
            <a:spLocks noGrp="1"/>
          </p:cNvSpPr>
          <p:nvPr>
            <p:ph type="sldNum" sz="quarter" idx="5"/>
          </p:nvPr>
        </p:nvSpPr>
        <p:spPr/>
        <p:txBody>
          <a:bodyPr/>
          <a:lstStyle/>
          <a:p>
            <a:fld id="{6BB98AFB-CB0D-4DFE-87B9-B4B0D0DE73CD}" type="slidenum">
              <a:rPr lang="en-US" smtClean="0"/>
              <a:t>6</a:t>
            </a:fld>
            <a:endParaRPr lang="en-US"/>
          </a:p>
        </p:txBody>
      </p:sp>
    </p:spTree>
    <p:extLst>
      <p:ext uri="{BB962C8B-B14F-4D97-AF65-F5344CB8AC3E}">
        <p14:creationId xmlns:p14="http://schemas.microsoft.com/office/powerpoint/2010/main" val="179865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being prepared is knowing the events that occur locally. You can learn about these events by signing up for emergency and evacuation alerts, which we’ll discuss later. And following Alameda County local agencies such as Fire and the Office of Emergency Services to stay up to date on events happening in the County. </a:t>
            </a:r>
          </a:p>
          <a:p>
            <a:endParaRPr lang="en-US" i="1" dirty="0"/>
          </a:p>
          <a:p>
            <a:r>
              <a:rPr lang="en-US" i="0" dirty="0"/>
              <a:t>Step 2 consists of having a plan. Review your evacuation plan with your family and/or friends and have a designated meeting spot for each evacuation. For example, know the quickest route to exit your area if a wildfire approaches your home.</a:t>
            </a:r>
            <a:r>
              <a:rPr lang="en-US" dirty="0"/>
              <a:t> </a:t>
            </a:r>
          </a:p>
          <a:p>
            <a:endParaRPr lang="en-US" dirty="0"/>
          </a:p>
          <a:p>
            <a:r>
              <a:rPr lang="en-US" dirty="0"/>
              <a:t>Step 3 is making a preparedness prep kit. We’ll talk more about this on the next slide. </a:t>
            </a:r>
          </a:p>
          <a:p>
            <a:endParaRPr lang="en-US" dirty="0"/>
          </a:p>
          <a:p>
            <a:r>
              <a:rPr lang="en-US" i="0" dirty="0"/>
              <a:t>Lastly, step 4 is getting involved. You can sign up to volunteer to help others and strengthen your community by visiting acgov.org/ready/involved </a:t>
            </a:r>
            <a:endParaRPr lang="en-US" i="1" dirty="0"/>
          </a:p>
          <a:p>
            <a:endParaRPr lang="en-US" i="1" dirty="0"/>
          </a:p>
          <a:p>
            <a:endParaRPr lang="en-US" dirty="0"/>
          </a:p>
          <a:p>
            <a:r>
              <a:rPr lang="en-US" b="0" dirty="0">
                <a:effectLst/>
              </a:rPr>
              <a:t> </a:t>
            </a:r>
            <a:endParaRPr lang="en-US" dirty="0"/>
          </a:p>
        </p:txBody>
      </p:sp>
      <p:sp>
        <p:nvSpPr>
          <p:cNvPr id="4" name="Slide Number Placeholder 3"/>
          <p:cNvSpPr>
            <a:spLocks noGrp="1"/>
          </p:cNvSpPr>
          <p:nvPr>
            <p:ph type="sldNum" sz="quarter" idx="5"/>
          </p:nvPr>
        </p:nvSpPr>
        <p:spPr/>
        <p:txBody>
          <a:bodyPr/>
          <a:lstStyle/>
          <a:p>
            <a:fld id="{6BB98AFB-CB0D-4DFE-87B9-B4B0D0DE73CD}" type="slidenum">
              <a:rPr lang="en-US" smtClean="0"/>
              <a:t>7</a:t>
            </a:fld>
            <a:endParaRPr lang="en-US"/>
          </a:p>
        </p:txBody>
      </p:sp>
    </p:spTree>
    <p:extLst>
      <p:ext uri="{BB962C8B-B14F-4D97-AF65-F5344CB8AC3E}">
        <p14:creationId xmlns:p14="http://schemas.microsoft.com/office/powerpoint/2010/main" val="156696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Visit ready.gov/kit to view a checklist of items to include in your preparedness kit </a:t>
            </a:r>
          </a:p>
          <a:p>
            <a:pPr marL="171450" indent="-171450">
              <a:buFont typeface="Arial" panose="020B0604020202020204" pitchFamily="34" charset="0"/>
              <a:buChar char="•"/>
            </a:pPr>
            <a:r>
              <a:rPr lang="en-US" dirty="0"/>
              <a:t>pack water and food for several days, ideally 1 gallon of water per person per day </a:t>
            </a:r>
          </a:p>
          <a:p>
            <a:pPr marL="171450" indent="-171450">
              <a:buFont typeface="Arial" panose="020B0604020202020204" pitchFamily="34" charset="0"/>
              <a:buChar char="•"/>
            </a:pPr>
            <a:r>
              <a:rPr lang="en-US" dirty="0"/>
              <a:t>pack all items together in a durable bag and store it in an easily accessible place where it can be quickly grabbed when you need to go </a:t>
            </a:r>
          </a:p>
          <a:p>
            <a:pPr marL="628650" lvl="1" indent="-171450">
              <a:buFont typeface="Arial" panose="020B0604020202020204" pitchFamily="34" charset="0"/>
              <a:buChar char="•"/>
            </a:pPr>
            <a:r>
              <a:rPr lang="en-US" dirty="0"/>
              <a:t>family members can pack individual bags that include items such as clothes, personal belongings, and entertaining activities for kids </a:t>
            </a:r>
          </a:p>
          <a:p>
            <a:pPr marL="628650" lvl="1" indent="-171450">
              <a:buFont typeface="Arial" panose="020B0604020202020204" pitchFamily="34" charset="0"/>
              <a:buChar char="•"/>
            </a:pPr>
            <a:r>
              <a:rPr lang="en-US" dirty="0"/>
              <a:t>And don’t forget to pack essential needs for special family members such as pet food for your dog or life saving medications for an older adult in the family </a:t>
            </a:r>
          </a:p>
          <a:p>
            <a:r>
              <a:rPr lang="en-US" dirty="0"/>
              <a:t>Create a prep kit for your home, work, and car </a:t>
            </a:r>
          </a:p>
          <a:p>
            <a:r>
              <a:rPr lang="en-US" dirty="0"/>
              <a:t>And refresh your kits every year to ensure all food and medication are not expired </a:t>
            </a:r>
          </a:p>
        </p:txBody>
      </p:sp>
      <p:sp>
        <p:nvSpPr>
          <p:cNvPr id="4" name="Slide Number Placeholder 3"/>
          <p:cNvSpPr>
            <a:spLocks noGrp="1"/>
          </p:cNvSpPr>
          <p:nvPr>
            <p:ph type="sldNum" sz="quarter" idx="5"/>
          </p:nvPr>
        </p:nvSpPr>
        <p:spPr/>
        <p:txBody>
          <a:bodyPr/>
          <a:lstStyle/>
          <a:p>
            <a:fld id="{6BB98AFB-CB0D-4DFE-87B9-B4B0D0DE73CD}" type="slidenum">
              <a:rPr lang="en-US" smtClean="0"/>
              <a:t>8</a:t>
            </a:fld>
            <a:endParaRPr lang="en-US"/>
          </a:p>
        </p:txBody>
      </p:sp>
    </p:spTree>
    <p:extLst>
      <p:ext uri="{BB962C8B-B14F-4D97-AF65-F5344CB8AC3E}">
        <p14:creationId xmlns:p14="http://schemas.microsoft.com/office/powerpoint/2010/main" val="3323621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kern="100" dirty="0"/>
              <a:t>Visit ACAlert.org to sign up for our messaging system to be alerted of climate related disasters, earthquake information, and other hazards</a:t>
            </a:r>
          </a:p>
          <a:p>
            <a:pPr marL="285750" indent="-285750">
              <a:buFont typeface="Arial" panose="020B0604020202020204" pitchFamily="34" charset="0"/>
              <a:buChar char="•"/>
              <a:defRPr/>
            </a:pPr>
            <a:r>
              <a:rPr lang="en-US" sz="1800" b="0" i="0" kern="100" dirty="0">
                <a:effectLst/>
                <a:latin typeface="Calibri" panose="020F0502020204030204" pitchFamily="34" charset="0"/>
                <a:cs typeface="Calibri"/>
              </a:rPr>
              <a:t>When an emergency threatens lives, it’s critical that we can reach you </a:t>
            </a:r>
          </a:p>
          <a:p>
            <a:pPr marL="285750" indent="-285750">
              <a:buFont typeface="Arial" panose="020B0604020202020204" pitchFamily="34" charset="0"/>
              <a:buChar char="•"/>
              <a:defRPr/>
            </a:pPr>
            <a:r>
              <a:rPr lang="en-US" sz="1800" b="0" i="0" kern="100" dirty="0">
                <a:effectLst/>
                <a:latin typeface="Calibri" panose="020F0502020204030204" pitchFamily="34" charset="0"/>
                <a:cs typeface="Calibri"/>
              </a:rPr>
              <a:t>AC Alert sends you emergency messages to your chosen devices for events in the County </a:t>
            </a:r>
          </a:p>
          <a:p>
            <a:pPr marL="742950" lvl="1" indent="-285750">
              <a:buFont typeface="Arial" panose="020B0604020202020204" pitchFamily="34" charset="0"/>
              <a:buChar char="•"/>
              <a:defRPr/>
            </a:pPr>
            <a:r>
              <a:rPr lang="en-US" sz="1800" b="0" i="0" kern="100" dirty="0">
                <a:effectLst/>
                <a:latin typeface="Calibri" panose="020F0502020204030204" pitchFamily="34" charset="0"/>
                <a:cs typeface="Calibri"/>
              </a:rPr>
              <a:t>You can receive alerts as a text message, email, or even phone call to a land line</a:t>
            </a:r>
            <a:endParaRPr lang="en-US" sz="1200" b="0" i="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A86BE3E-AB95-482E-9524-D5FF704BF224}" type="slidenum">
              <a:rPr lang="en-US" smtClean="0"/>
              <a:t>9</a:t>
            </a:fld>
            <a:endParaRPr lang="en-US"/>
          </a:p>
        </p:txBody>
      </p:sp>
    </p:spTree>
    <p:extLst>
      <p:ext uri="{BB962C8B-B14F-4D97-AF65-F5344CB8AC3E}">
        <p14:creationId xmlns:p14="http://schemas.microsoft.com/office/powerpoint/2010/main" val="156915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533400"/>
            <a:ext cx="5029200" cy="2514601"/>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065212" y="3403600"/>
            <a:ext cx="5029201" cy="1397000"/>
          </a:xfrm>
        </p:spPr>
        <p:txBody>
          <a:bodyPr>
            <a:normAutofit/>
          </a:bodyPr>
          <a:lstStyle>
            <a:lvl1pPr marL="0" indent="0" algn="l">
              <a:spcBef>
                <a:spcPts val="600"/>
              </a:spcBef>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66475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66809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1412" y="533400"/>
            <a:ext cx="2362201" cy="5486400"/>
          </a:xfrm>
        </p:spPr>
        <p:txBody>
          <a:bodyPr vert="eaVert">
            <a:normAutofit/>
          </a:bodyPr>
          <a:lstStyle>
            <a:lvl1pPr>
              <a:defRPr sz="4400"/>
            </a:lvl1pPr>
          </a:lstStyle>
          <a:p>
            <a:r>
              <a:rPr lang="en-US"/>
              <a:t>Click to edit Master title style</a:t>
            </a:r>
            <a:endParaRPr/>
          </a:p>
        </p:txBody>
      </p:sp>
      <p:sp>
        <p:nvSpPr>
          <p:cNvPr id="3" name="Vertical Text Placeholder 2"/>
          <p:cNvSpPr>
            <a:spLocks noGrp="1"/>
          </p:cNvSpPr>
          <p:nvPr>
            <p:ph type="body" orient="vert" idx="1"/>
          </p:nvPr>
        </p:nvSpPr>
        <p:spPr>
          <a:xfrm>
            <a:off x="1065213" y="533400"/>
            <a:ext cx="7467599" cy="5486400"/>
          </a:xfrm>
        </p:spPr>
        <p:txBody>
          <a:bodyPr vert="eaVert">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18824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3" name="Content Placeholder 2"/>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429153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5214" y="533400"/>
            <a:ext cx="8686800" cy="2286000"/>
          </a:xfrm>
        </p:spPr>
        <p:txBody>
          <a:bodyPr anchor="b">
            <a:normAutofit/>
          </a:bodyPr>
          <a:lstStyle>
            <a:lvl1pPr algn="l">
              <a:defRPr sz="5400" b="1" cap="none" baseline="0"/>
            </a:lvl1pPr>
          </a:lstStyle>
          <a:p>
            <a:r>
              <a:rPr lang="en-US"/>
              <a:t>Click to edit Master title style</a:t>
            </a:r>
            <a:endParaRPr/>
          </a:p>
        </p:txBody>
      </p:sp>
      <p:sp>
        <p:nvSpPr>
          <p:cNvPr id="3" name="Text Placeholder 2"/>
          <p:cNvSpPr>
            <a:spLocks noGrp="1"/>
          </p:cNvSpPr>
          <p:nvPr>
            <p:ph type="body" idx="1"/>
          </p:nvPr>
        </p:nvSpPr>
        <p:spPr>
          <a:xfrm>
            <a:off x="1065214" y="3124200"/>
            <a:ext cx="8686800" cy="1371600"/>
          </a:xfrm>
        </p:spPr>
        <p:txBody>
          <a:bodyPr anchor="t">
            <a:normAutofit/>
          </a:bodyPr>
          <a:lstStyle>
            <a:lvl1pPr marL="0" indent="0">
              <a:spcBef>
                <a:spcPts val="600"/>
              </a:spcBef>
              <a:buNone/>
              <a:defRPr sz="3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E0FA9E5-6744-4841-888F-9E7CC0C2B7EC}" type="datetimeFigureOut">
              <a:rPr lang="en-US"/>
              <a:t>8/28/2024</a:t>
            </a:fld>
            <a:endParaRPr/>
          </a:p>
        </p:txBody>
      </p:sp>
      <p:sp>
        <p:nvSpPr>
          <p:cNvPr id="6" name="Slide Number Placeholder 5"/>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370133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3" name="Content Placeholder 2"/>
          <p:cNvSpPr>
            <a:spLocks noGrp="1"/>
          </p:cNvSpPr>
          <p:nvPr>
            <p:ph sz="half" idx="1"/>
          </p:nvPr>
        </p:nvSpPr>
        <p:spPr>
          <a:xfrm>
            <a:off x="1065212" y="1828800"/>
            <a:ext cx="4251960" cy="4191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464598" y="1828800"/>
            <a:ext cx="4251960" cy="4191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0FA9E5-6744-4841-888F-9E7CC0C2B7EC}" type="datetimeFigureOut">
              <a:rPr lang="en-US"/>
              <a:t>8/28/2024</a:t>
            </a:fld>
            <a:endParaRPr/>
          </a:p>
        </p:txBody>
      </p:sp>
      <p:sp>
        <p:nvSpPr>
          <p:cNvPr id="7" name="Slide Number Placeholder 6"/>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3413709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1065213" y="1828799"/>
            <a:ext cx="4251960" cy="685801"/>
          </a:xfrm>
        </p:spPr>
        <p:txBody>
          <a:bodyPr anchor="ctr">
            <a:noAutofit/>
          </a:bodyPr>
          <a:lstStyle>
            <a:lvl1pPr marL="0" indent="0">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5213" y="2590800"/>
            <a:ext cx="4251960" cy="3429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5500053" y="1828799"/>
            <a:ext cx="4251960" cy="685801"/>
          </a:xfrm>
        </p:spPr>
        <p:txBody>
          <a:bodyPr anchor="ctr">
            <a:noAutofit/>
          </a:bodyPr>
          <a:lstStyle>
            <a:lvl1pPr marL="0" indent="0">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00053" y="2590800"/>
            <a:ext cx="4251960" cy="34290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3E0FA9E5-6744-4841-888F-9E7CC0C2B7EC}" type="datetimeFigureOut">
              <a:rPr lang="en-US"/>
              <a:t>8/28/2024</a:t>
            </a:fld>
            <a:endParaRPr/>
          </a:p>
        </p:txBody>
      </p:sp>
      <p:sp>
        <p:nvSpPr>
          <p:cNvPr id="9" name="Slide Number Placeholder 8"/>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00078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3E0FA9E5-6744-4841-888F-9E7CC0C2B7EC}" type="datetimeFigureOut">
              <a:rPr lang="en-US"/>
              <a:t>8/28/2024</a:t>
            </a:fld>
            <a:endParaRPr/>
          </a:p>
        </p:txBody>
      </p:sp>
      <p:sp>
        <p:nvSpPr>
          <p:cNvPr id="5" name="Slide Number Placeholder 4"/>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907158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3E0FA9E5-6744-4841-888F-9E7CC0C2B7EC}" type="datetimeFigureOut">
              <a:rPr lang="en-US"/>
              <a:t>8/28/2024</a:t>
            </a:fld>
            <a:endParaRPr/>
          </a:p>
        </p:txBody>
      </p:sp>
      <p:sp>
        <p:nvSpPr>
          <p:cNvPr id="4" name="Slide Number Placeholder 3"/>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44153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rmAutofit/>
          </a:bodyPr>
          <a:lstStyle>
            <a:lvl1pPr algn="l">
              <a:defRPr sz="4000" b="1"/>
            </a:lvl1pPr>
          </a:lstStyle>
          <a:p>
            <a:r>
              <a:rPr lang="en-US"/>
              <a:t>Click to edit Master title style</a:t>
            </a:r>
            <a:endParaRPr/>
          </a:p>
        </p:txBody>
      </p:sp>
      <p:sp>
        <p:nvSpPr>
          <p:cNvPr id="3" name="Content Placeholder 2"/>
          <p:cNvSpPr>
            <a:spLocks noGrp="1"/>
          </p:cNvSpPr>
          <p:nvPr>
            <p:ph idx="1"/>
          </p:nvPr>
        </p:nvSpPr>
        <p:spPr>
          <a:xfrm>
            <a:off x="5865813" y="533400"/>
            <a:ext cx="5867400" cy="5486400"/>
          </a:xfrm>
        </p:spPr>
        <p:txBody>
          <a:bodyPr>
            <a:normAutofit/>
          </a:bodyPr>
          <a:lstStyle>
            <a:lvl1pPr>
              <a:defRPr sz="2800"/>
            </a:lvl1pPr>
            <a:lvl2pPr>
              <a:defRPr sz="2400"/>
            </a:lvl2pPr>
            <a:lvl3pPr>
              <a:defRPr sz="20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2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0FA9E5-6744-4841-888F-9E7CC0C2B7EC}" type="datetimeFigureOut">
              <a:rPr lang="en-US"/>
              <a:t>8/28/2024</a:t>
            </a:fld>
            <a:endParaRPr/>
          </a:p>
        </p:txBody>
      </p:sp>
      <p:sp>
        <p:nvSpPr>
          <p:cNvPr id="7" name="Slide Number Placeholder 6"/>
          <p:cNvSpPr>
            <a:spLocks noGrp="1"/>
          </p:cNvSpPr>
          <p:nvPr>
            <p:ph type="sldNum" sz="quarter" idx="12"/>
          </p:nvPr>
        </p:nvSpPr>
        <p:spPr/>
        <p:txBody>
          <a:bodyPr/>
          <a:lstStyle/>
          <a:p>
            <a:fld id="{AAEAE4A8-A6E5-453E-B946-FB774B73F48C}" type="slidenum">
              <a:rPr/>
              <a:t>‹#›</a:t>
            </a:fld>
            <a:endParaRPr/>
          </a:p>
        </p:txBody>
      </p:sp>
    </p:spTree>
    <p:extLst>
      <p:ext uri="{BB962C8B-B14F-4D97-AF65-F5344CB8AC3E}">
        <p14:creationId xmlns:p14="http://schemas.microsoft.com/office/powerpoint/2010/main" val="210171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Autofit/>
          </a:bodyPr>
          <a:lstStyle>
            <a:lvl1pPr algn="l">
              <a:defRPr sz="4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2" y="533400"/>
            <a:ext cx="5780173" cy="5791200"/>
          </a:xfrm>
          <a:ln w="50800">
            <a:solidFill>
              <a:schemeClr val="tx1">
                <a:lumMod val="65000"/>
                <a:lumOff val="35000"/>
              </a:schemeClr>
            </a:solidFill>
            <a:miter lim="800000"/>
          </a:ln>
        </p:spPr>
        <p:txBody>
          <a:bodyP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960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533400"/>
            <a:ext cx="8686801"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Add a footer</a:t>
            </a:r>
          </a:p>
        </p:txBody>
      </p:sp>
      <p:sp>
        <p:nvSpPr>
          <p:cNvPr id="4" name="Date Placeholder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E0FA9E5-6744-4841-888F-9E7CC0C2B7EC}" type="datetimeFigureOut">
              <a:rPr lang="en-US" smtClean="0"/>
              <a:pPr/>
              <a:t>8/28/2024</a:t>
            </a:fld>
            <a:endParaRPr lang="en-US"/>
          </a:p>
        </p:txBody>
      </p:sp>
      <p:sp>
        <p:nvSpPr>
          <p:cNvPr id="6" name="Slide Number Placeholder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AEAE4A8-A6E5-453E-B946-FB774B73F48C}" type="slidenum">
              <a:rPr lang="en-US" smtClean="0"/>
              <a:pPr/>
              <a:t>‹#›</a:t>
            </a:fld>
            <a:endParaRPr lang="en-US"/>
          </a:p>
        </p:txBody>
      </p:sp>
    </p:spTree>
    <p:extLst>
      <p:ext uri="{BB962C8B-B14F-4D97-AF65-F5344CB8AC3E}">
        <p14:creationId xmlns:p14="http://schemas.microsoft.com/office/powerpoint/2010/main" val="159705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0000"/>
        </a:lnSpc>
        <a:spcBef>
          <a:spcPct val="0"/>
        </a:spcBef>
        <a:buNone/>
        <a:defRPr sz="3600" b="1" kern="120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twitter.com/acsosheriffs?lang=en" TargetMode="External"/><Relationship Id="rId3" Type="http://schemas.openxmlformats.org/officeDocument/2006/relationships/hyperlink" Target="https://www.instagram.com/alamedacofire/?hl=en" TargetMode="External"/><Relationship Id="rId7" Type="http://schemas.openxmlformats.org/officeDocument/2006/relationships/hyperlink" Target="https://www.facebook.com/alamedacountyoe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twitter.com/AlamedaCoAlert" TargetMode="External"/><Relationship Id="rId5" Type="http://schemas.openxmlformats.org/officeDocument/2006/relationships/hyperlink" Target="https://www.facebook.com/AlamedaCountyFire/" TargetMode="External"/><Relationship Id="rId10" Type="http://schemas.openxmlformats.org/officeDocument/2006/relationships/hyperlink" Target="https://www.instagram.com/alamedacountysheriff/?hl=en" TargetMode="External"/><Relationship Id="rId4" Type="http://schemas.openxmlformats.org/officeDocument/2006/relationships/hyperlink" Target="https://twitter.com/AlamedaCoFire" TargetMode="External"/><Relationship Id="rId9" Type="http://schemas.openxmlformats.org/officeDocument/2006/relationships/hyperlink" Target="https://www.facebook.com/ACSOSheriff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rotect.genasys.com/search?z=12.452394031320452&amp;latlon=37.88914283705607%2C-122.05949924999999"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dc.gov/healthywater/emergency/making-water-saf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acphd.org/resource-guid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osfm.fire.ca.gov/fire-hazard-severity-zones-maps-2022/"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hyperlink" Target="https://www.pge.com/en/account/billing-and-assistance/financial-assistance/medical-baseline-program.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disabilitydisasteraccess.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unsplash.com/photos/38wqGW802R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acpwa.org/about-us/roadclosure.pag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msc.fema.gov/portal/search?AddressQuery=5901%20Chabot%20Road%20Oakland%20CA%2094618" TargetMode="External"/><Relationship Id="rId5" Type="http://schemas.openxmlformats.org/officeDocument/2006/relationships/hyperlink" Target="https://lhmp.acgov.org/map.html?mapUrl=flood_hazard" TargetMode="Externa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hyperlink" Target="https://www.acpwa.org/prepare-for-winter-storms.pag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unsplash.com/photos/f2Bi-VBs71M"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pge.com/en/account/billing-and-assistance/financial-assistance/vulnerable-customer-status.html" TargetMode="External"/><Relationship Id="rId13" Type="http://schemas.openxmlformats.org/officeDocument/2006/relationships/hyperlink" Target="https://ia.cpuc.ca.gov/firemap/" TargetMode="External"/><Relationship Id="rId3" Type="http://schemas.openxmlformats.org/officeDocument/2006/relationships/hyperlink" Target="https://pgealerts.alerts.pge.com/updates/" TargetMode="External"/><Relationship Id="rId7" Type="http://schemas.openxmlformats.org/officeDocument/2006/relationships/hyperlink" Target="https://www.pge.com/en/account/billing-and-assistance/financial-assistance/medical-baseline-program.html" TargetMode="External"/><Relationship Id="rId12"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pge.com/en_US/residential/outages/public-safety-power-shuttoff/prepare-for-psps.page?WT.mc_id=Vanity_outageprep" TargetMode="External"/><Relationship Id="rId11" Type="http://schemas.openxmlformats.org/officeDocument/2006/relationships/hyperlink" Target="https://pgealerts.alerts.pge.com/updates/psps-events/?_gl=1*kbbpo7*_ga*MTQzNTk5MDM2OC4xNjg4NTk4NzIy*_ga_FQYX57XZEJ*MTY4ODU5ODcyMy4xLjEuMTY4ODU5OTY1Ny44LjAuMA..&amp;_ga=2.41780449.296268502.1688598722-1435990368.1688598722" TargetMode="External"/><Relationship Id="rId5" Type="http://schemas.openxmlformats.org/officeDocument/2006/relationships/hyperlink" Target="https://www.pge.com/en_US/residential/outages/alerts/alerts.page?ctx=small-medium-business" TargetMode="External"/><Relationship Id="rId10" Type="http://schemas.openxmlformats.org/officeDocument/2006/relationships/hyperlink" Target="https://www.pge.com/en_US/safety/emergency-preparedness/natural-disaster/wildfires/independent-living-centers.page" TargetMode="External"/><Relationship Id="rId4" Type="http://schemas.openxmlformats.org/officeDocument/2006/relationships/hyperlink" Target="https://www.pge.com/en_US/residential/your-account/account-management/manage-your-account/alerts-and-notifications/update-your-contact-information.page" TargetMode="External"/><Relationship Id="rId9" Type="http://schemas.openxmlformats.org/officeDocument/2006/relationships/hyperlink" Target="https://disabilitydisasteraccess.org/" TargetMode="External"/><Relationship Id="rId14" Type="http://schemas.openxmlformats.org/officeDocument/2006/relationships/image" Target="../media/image1.jpeg"/></Relationships>
</file>

<file path=ppt/slides/_rels/slide34.xml.rels><?xml version="1.0" encoding="UTF-8" standalone="yes"?>
<Relationships xmlns="http://schemas.openxmlformats.org/package/2006/relationships"><Relationship Id="rId8" Type="http://schemas.openxmlformats.org/officeDocument/2006/relationships/hyperlink" Target="https://www.acpwa.org/about-us/roadclosure.page?" TargetMode="External"/><Relationship Id="rId3" Type="http://schemas.openxmlformats.org/officeDocument/2006/relationships/hyperlink" Target="https://www.zone7water.com/post/get-flood-ready" TargetMode="External"/><Relationship Id="rId7" Type="http://schemas.openxmlformats.org/officeDocument/2006/relationships/hyperlink" Target="https://msc.fema.gov/portal/search?AddressQuery=5901%20Chabot%20Road%20Oakland%20CA%2094618"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Change%20to%20https:/www.acpwa.org/prepare-for-winter-storms.page" TargetMode="External"/><Relationship Id="rId5" Type="http://schemas.openxmlformats.org/officeDocument/2006/relationships/hyperlink" Target="https://lhmp.acgov.org/map.html?mapUrl=flood_hazard" TargetMode="External"/><Relationship Id="rId4" Type="http://schemas.openxmlformats.org/officeDocument/2006/relationships/hyperlink" Target="https://community.fema.gov/ProtectiveActions/s/article/Flood" TargetMode="Externa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unsplash.com/photos/MaKsx8JNbi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www.Ready.gov.org"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www.ready.gov/ki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www.ready.gov"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window&#10;&#10;Description automatically generated with medium confidence">
            <a:extLst>
              <a:ext uri="{FF2B5EF4-FFF2-40B4-BE49-F238E27FC236}">
                <a16:creationId xmlns:a16="http://schemas.microsoft.com/office/drawing/2014/main" id="{2444538A-FAFA-6D5E-EA3C-FE0960C6F761}"/>
              </a:ext>
            </a:extLst>
          </p:cNvPr>
          <p:cNvPicPr>
            <a:picLocks noChangeAspect="1"/>
          </p:cNvPicPr>
          <p:nvPr/>
        </p:nvPicPr>
        <p:blipFill rotWithShape="1">
          <a:blip r:embed="rId3">
            <a:extLst>
              <a:ext uri="{28A0092B-C50C-407E-A947-70E740481C1C}">
                <a14:useLocalDpi xmlns:a14="http://schemas.microsoft.com/office/drawing/2010/main" val="0"/>
              </a:ext>
            </a:extLst>
          </a:blip>
          <a:srcRect l="15715" r="17550" b="-4"/>
          <a:stretch/>
        </p:blipFill>
        <p:spPr>
          <a:xfrm>
            <a:off x="3648086" y="1043590"/>
            <a:ext cx="2282338"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2" name="Title 1">
            <a:extLst>
              <a:ext uri="{FF2B5EF4-FFF2-40B4-BE49-F238E27FC236}">
                <a16:creationId xmlns:a16="http://schemas.microsoft.com/office/drawing/2014/main" id="{72B83008-F440-48FB-8741-506FAA33C436}"/>
              </a:ext>
            </a:extLst>
          </p:cNvPr>
          <p:cNvSpPr>
            <a:spLocks noGrp="1"/>
          </p:cNvSpPr>
          <p:nvPr>
            <p:ph type="ctrTitle"/>
          </p:nvPr>
        </p:nvSpPr>
        <p:spPr>
          <a:xfrm>
            <a:off x="1803190" y="4487141"/>
            <a:ext cx="8582440" cy="1044029"/>
          </a:xfrm>
        </p:spPr>
        <p:txBody>
          <a:bodyPr anchor="t">
            <a:normAutofit fontScale="90000"/>
          </a:bodyPr>
          <a:lstStyle/>
          <a:p>
            <a:pPr algn="ctr"/>
            <a:r>
              <a:rPr lang="en-US" sz="5300" kern="0" dirty="0">
                <a:latin typeface="+mn-lt"/>
              </a:rPr>
              <a:t>Winter Storm Season Training</a:t>
            </a:r>
            <a:endParaRPr lang="en-US" dirty="0"/>
          </a:p>
        </p:txBody>
      </p:sp>
      <p:sp>
        <p:nvSpPr>
          <p:cNvPr id="3" name="Subtitle 2">
            <a:extLst>
              <a:ext uri="{FF2B5EF4-FFF2-40B4-BE49-F238E27FC236}">
                <a16:creationId xmlns:a16="http://schemas.microsoft.com/office/drawing/2014/main" id="{65A15179-87B9-41C0-817C-25CEAB96315D}"/>
              </a:ext>
            </a:extLst>
          </p:cNvPr>
          <p:cNvSpPr>
            <a:spLocks noGrp="1"/>
          </p:cNvSpPr>
          <p:nvPr>
            <p:ph type="subTitle" idx="1"/>
          </p:nvPr>
        </p:nvSpPr>
        <p:spPr>
          <a:xfrm>
            <a:off x="291218" y="5733569"/>
            <a:ext cx="11606385" cy="828699"/>
          </a:xfrm>
        </p:spPr>
        <p:txBody>
          <a:bodyPr anchor="b">
            <a:normAutofit/>
          </a:bodyPr>
          <a:lstStyle/>
          <a:p>
            <a:pPr algn="ctr"/>
            <a:r>
              <a:rPr lang="en-US" sz="1999" i="1" kern="0" dirty="0"/>
              <a:t>Based on materials developed by City of San Leandro Sustainability, Alameda County Office of Sustainability and Alameda County Health Emergency Preparedness and Response</a:t>
            </a:r>
            <a:endParaRPr lang="en-US" sz="800" dirty="0"/>
          </a:p>
        </p:txBody>
      </p:sp>
      <p:sp>
        <p:nvSpPr>
          <p:cNvPr id="5" name="Title 3"/>
          <p:cNvSpPr txBox="1">
            <a:spLocks/>
          </p:cNvSpPr>
          <p:nvPr/>
        </p:nvSpPr>
        <p:spPr>
          <a:xfrm>
            <a:off x="1523604" y="3321872"/>
            <a:ext cx="9141618" cy="2249695"/>
          </a:xfrm>
          <a:prstGeom prst="rect">
            <a:avLst/>
          </a:prstGeom>
        </p:spPr>
        <p:txBody>
          <a:bodyPr/>
          <a:lstStyle>
            <a:lvl1pPr algn="ctr" rtl="0" eaLnBrk="1" fontAlgn="base" hangingPunct="1">
              <a:spcBef>
                <a:spcPct val="0"/>
              </a:spcBef>
              <a:spcAft>
                <a:spcPct val="0"/>
              </a:spcAft>
              <a:defRPr sz="4693" b="1">
                <a:solidFill>
                  <a:srgbClr val="00738C"/>
                </a:solidFill>
                <a:latin typeface="+mj-lt"/>
                <a:ea typeface="+mj-ea"/>
                <a:cs typeface="+mj-cs"/>
              </a:defRPr>
            </a:lvl1pPr>
            <a:lvl2pPr algn="ctr" rtl="0" eaLnBrk="1" fontAlgn="base" hangingPunct="1">
              <a:spcBef>
                <a:spcPct val="0"/>
              </a:spcBef>
              <a:spcAft>
                <a:spcPct val="0"/>
              </a:spcAft>
              <a:defRPr sz="4693" b="1">
                <a:solidFill>
                  <a:srgbClr val="00738C"/>
                </a:solidFill>
                <a:latin typeface="Arial" charset="0"/>
              </a:defRPr>
            </a:lvl2pPr>
            <a:lvl3pPr algn="ctr" rtl="0" eaLnBrk="1" fontAlgn="base" hangingPunct="1">
              <a:spcBef>
                <a:spcPct val="0"/>
              </a:spcBef>
              <a:spcAft>
                <a:spcPct val="0"/>
              </a:spcAft>
              <a:defRPr sz="4693" b="1">
                <a:solidFill>
                  <a:srgbClr val="00738C"/>
                </a:solidFill>
                <a:latin typeface="Arial" charset="0"/>
              </a:defRPr>
            </a:lvl3pPr>
            <a:lvl4pPr algn="ctr" rtl="0" eaLnBrk="1" fontAlgn="base" hangingPunct="1">
              <a:spcBef>
                <a:spcPct val="0"/>
              </a:spcBef>
              <a:spcAft>
                <a:spcPct val="0"/>
              </a:spcAft>
              <a:defRPr sz="4693" b="1">
                <a:solidFill>
                  <a:srgbClr val="00738C"/>
                </a:solidFill>
                <a:latin typeface="Arial" charset="0"/>
              </a:defRPr>
            </a:lvl4pPr>
            <a:lvl5pPr algn="ctr" rtl="0" eaLnBrk="1" fontAlgn="base" hangingPunct="1">
              <a:spcBef>
                <a:spcPct val="0"/>
              </a:spcBef>
              <a:spcAft>
                <a:spcPct val="0"/>
              </a:spcAft>
              <a:defRPr sz="4693" b="1">
                <a:solidFill>
                  <a:srgbClr val="00738C"/>
                </a:solidFill>
                <a:latin typeface="Arial" charset="0"/>
              </a:defRPr>
            </a:lvl5pPr>
            <a:lvl6pPr marL="487661" algn="ctr" rtl="0" eaLnBrk="1" fontAlgn="base" hangingPunct="1">
              <a:spcBef>
                <a:spcPct val="0"/>
              </a:spcBef>
              <a:spcAft>
                <a:spcPct val="0"/>
              </a:spcAft>
              <a:defRPr sz="4693" b="1">
                <a:solidFill>
                  <a:srgbClr val="00738C"/>
                </a:solidFill>
                <a:latin typeface="Arial" charset="0"/>
              </a:defRPr>
            </a:lvl6pPr>
            <a:lvl7pPr marL="975321" algn="ctr" rtl="0" eaLnBrk="1" fontAlgn="base" hangingPunct="1">
              <a:spcBef>
                <a:spcPct val="0"/>
              </a:spcBef>
              <a:spcAft>
                <a:spcPct val="0"/>
              </a:spcAft>
              <a:defRPr sz="4693" b="1">
                <a:solidFill>
                  <a:srgbClr val="00738C"/>
                </a:solidFill>
                <a:latin typeface="Arial" charset="0"/>
              </a:defRPr>
            </a:lvl7pPr>
            <a:lvl8pPr marL="1462982" algn="ctr" rtl="0" eaLnBrk="1" fontAlgn="base" hangingPunct="1">
              <a:spcBef>
                <a:spcPct val="0"/>
              </a:spcBef>
              <a:spcAft>
                <a:spcPct val="0"/>
              </a:spcAft>
              <a:defRPr sz="4693" b="1">
                <a:solidFill>
                  <a:srgbClr val="00738C"/>
                </a:solidFill>
                <a:latin typeface="Arial" charset="0"/>
              </a:defRPr>
            </a:lvl8pPr>
            <a:lvl9pPr marL="1950641" algn="ctr" rtl="0" eaLnBrk="1" fontAlgn="base" hangingPunct="1">
              <a:spcBef>
                <a:spcPct val="0"/>
              </a:spcBef>
              <a:spcAft>
                <a:spcPct val="0"/>
              </a:spcAft>
              <a:defRPr sz="4693" b="1">
                <a:solidFill>
                  <a:srgbClr val="00738C"/>
                </a:solidFill>
                <a:latin typeface="Arial" charset="0"/>
              </a:defRPr>
            </a:lvl9pPr>
          </a:lstStyle>
          <a:p>
            <a:pPr>
              <a:spcAft>
                <a:spcPts val="600"/>
              </a:spcAft>
            </a:pPr>
            <a:br>
              <a:rPr lang="en-US" sz="4218" kern="0"/>
            </a:br>
            <a:endParaRPr lang="en-US" sz="4000" kern="0"/>
          </a:p>
        </p:txBody>
      </p:sp>
      <p:sp>
        <p:nvSpPr>
          <p:cNvPr id="6" name="Subtitle 6"/>
          <p:cNvSpPr txBox="1">
            <a:spLocks/>
          </p:cNvSpPr>
          <p:nvPr/>
        </p:nvSpPr>
        <p:spPr>
          <a:xfrm>
            <a:off x="2486605" y="4866185"/>
            <a:ext cx="7215614" cy="1017719"/>
          </a:xfrm>
          <a:prstGeom prst="rect">
            <a:avLst/>
          </a:prstGeom>
        </p:spPr>
        <p:txBody>
          <a:bodyPr/>
          <a:lstStyle>
            <a:lvl1pPr marL="365744" indent="-365744" algn="l" rtl="0" eaLnBrk="1" fontAlgn="base" hangingPunct="1">
              <a:spcBef>
                <a:spcPct val="20000"/>
              </a:spcBef>
              <a:spcAft>
                <a:spcPct val="0"/>
              </a:spcAft>
              <a:buClr>
                <a:srgbClr val="4D8830"/>
              </a:buClr>
              <a:buFont typeface="Wingdings" pitchFamily="2" charset="2"/>
              <a:buChar char="§"/>
              <a:defRPr sz="3413">
                <a:solidFill>
                  <a:schemeClr val="tx1"/>
                </a:solidFill>
                <a:latin typeface="+mn-lt"/>
                <a:ea typeface="+mn-ea"/>
                <a:cs typeface="+mn-cs"/>
              </a:defRPr>
            </a:lvl1pPr>
            <a:lvl2pPr marL="792448" indent="-304789" algn="l" rtl="0" eaLnBrk="1" fontAlgn="base" hangingPunct="1">
              <a:spcBef>
                <a:spcPct val="20000"/>
              </a:spcBef>
              <a:spcAft>
                <a:spcPct val="0"/>
              </a:spcAft>
              <a:buClr>
                <a:srgbClr val="4D8830"/>
              </a:buClr>
              <a:buFont typeface="Arial" charset="0"/>
              <a:buChar char="▫"/>
              <a:defRPr sz="2987">
                <a:solidFill>
                  <a:schemeClr val="tx1"/>
                </a:solidFill>
                <a:latin typeface="+mn-lt"/>
              </a:defRPr>
            </a:lvl2pPr>
            <a:lvl3pPr marL="1219150" indent="-243831" algn="l" rtl="0" eaLnBrk="1" fontAlgn="base" hangingPunct="1">
              <a:spcBef>
                <a:spcPct val="20000"/>
              </a:spcBef>
              <a:spcAft>
                <a:spcPct val="0"/>
              </a:spcAft>
              <a:buClr>
                <a:srgbClr val="4D8830"/>
              </a:buClr>
              <a:buFont typeface="Arial" charset="0"/>
              <a:buChar char="−"/>
              <a:defRPr sz="2560">
                <a:solidFill>
                  <a:schemeClr val="tx1"/>
                </a:solidFill>
                <a:latin typeface="+mn-lt"/>
              </a:defRPr>
            </a:lvl3pPr>
            <a:lvl4pPr marL="1706811" indent="-243831" algn="l" rtl="0" eaLnBrk="1" fontAlgn="base" hangingPunct="1">
              <a:spcBef>
                <a:spcPct val="20000"/>
              </a:spcBef>
              <a:spcAft>
                <a:spcPct val="0"/>
              </a:spcAft>
              <a:buClr>
                <a:srgbClr val="4D8830"/>
              </a:buClr>
              <a:buChar char="•"/>
              <a:defRPr sz="2133">
                <a:solidFill>
                  <a:schemeClr val="tx1"/>
                </a:solidFill>
                <a:latin typeface="+mn-lt"/>
              </a:defRPr>
            </a:lvl4pPr>
            <a:lvl5pPr marL="219447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5pPr>
            <a:lvl6pPr marL="268213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6pPr>
            <a:lvl7pPr marL="316979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7pPr>
            <a:lvl8pPr marL="365745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8pPr>
            <a:lvl9pPr marL="414511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9pPr>
          </a:lstStyle>
          <a:p>
            <a:pPr marL="0" indent="0" algn="ctr">
              <a:buNone/>
            </a:pPr>
            <a:endParaRPr lang="en-US" sz="2399" kern="0">
              <a:solidFill>
                <a:srgbClr val="00738C"/>
              </a:solidFill>
            </a:endParaRPr>
          </a:p>
        </p:txBody>
      </p:sp>
      <p:sp>
        <p:nvSpPr>
          <p:cNvPr id="4" name="Rectangle 3">
            <a:extLst>
              <a:ext uri="{FF2B5EF4-FFF2-40B4-BE49-F238E27FC236}">
                <a16:creationId xmlns:a16="http://schemas.microsoft.com/office/drawing/2014/main" id="{9335C77F-4D8A-EFBB-99F4-18A84E6D8210}"/>
              </a:ext>
            </a:extLst>
          </p:cNvPr>
          <p:cNvSpPr/>
          <p:nvPr/>
        </p:nvSpPr>
        <p:spPr>
          <a:xfrm>
            <a:off x="11238331" y="6410655"/>
            <a:ext cx="914400" cy="38996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kern="0"/>
              <a:t>v.8.2024</a:t>
            </a:r>
            <a:endParaRPr lang="en-US" sz="1200" i="1" kern="0" dirty="0"/>
          </a:p>
        </p:txBody>
      </p:sp>
      <p:pic>
        <p:nvPicPr>
          <p:cNvPr id="26" name="Picture 25">
            <a:extLst>
              <a:ext uri="{FF2B5EF4-FFF2-40B4-BE49-F238E27FC236}">
                <a16:creationId xmlns:a16="http://schemas.microsoft.com/office/drawing/2014/main" id="{3F04019D-FF21-D80E-F34D-59812B340D8E}"/>
              </a:ext>
            </a:extLst>
          </p:cNvPr>
          <p:cNvPicPr>
            <a:picLocks noChangeAspect="1"/>
          </p:cNvPicPr>
          <p:nvPr/>
        </p:nvPicPr>
        <p:blipFill rotWithShape="1">
          <a:blip r:embed="rId4"/>
          <a:srcRect l="28514" t="37612" r="32932" b="5970"/>
          <a:stretch/>
        </p:blipFill>
        <p:spPr>
          <a:xfrm>
            <a:off x="6457660" y="1067402"/>
            <a:ext cx="2289752" cy="225527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9" name="TextBox 1">
            <a:extLst>
              <a:ext uri="{FF2B5EF4-FFF2-40B4-BE49-F238E27FC236}">
                <a16:creationId xmlns:a16="http://schemas.microsoft.com/office/drawing/2014/main" id="{55D0F44F-9D9D-6F3B-35D4-1F0C80E9BD2E}"/>
              </a:ext>
            </a:extLst>
          </p:cNvPr>
          <p:cNvSpPr txBox="1"/>
          <p:nvPr/>
        </p:nvSpPr>
        <p:spPr>
          <a:xfrm flipH="1">
            <a:off x="3648086" y="3584168"/>
            <a:ext cx="2282338"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on the door that reads “store closed, no electricity, will open as soon as possible”</a:t>
            </a:r>
          </a:p>
        </p:txBody>
      </p:sp>
      <p:sp>
        <p:nvSpPr>
          <p:cNvPr id="10" name="TextBox 1">
            <a:extLst>
              <a:ext uri="{FF2B5EF4-FFF2-40B4-BE49-F238E27FC236}">
                <a16:creationId xmlns:a16="http://schemas.microsoft.com/office/drawing/2014/main" id="{3C411170-430F-7BAD-0F62-2DF432C2B731}"/>
              </a:ext>
            </a:extLst>
          </p:cNvPr>
          <p:cNvSpPr txBox="1"/>
          <p:nvPr/>
        </p:nvSpPr>
        <p:spPr>
          <a:xfrm>
            <a:off x="6583137" y="3578514"/>
            <a:ext cx="2289752"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Rail blocking the street with sign that says “road closed by flood”</a:t>
            </a:r>
          </a:p>
        </p:txBody>
      </p:sp>
    </p:spTree>
    <p:extLst>
      <p:ext uri="{BB962C8B-B14F-4D97-AF65-F5344CB8AC3E}">
        <p14:creationId xmlns:p14="http://schemas.microsoft.com/office/powerpoint/2010/main" val="427560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B75A-CF7A-0AA8-B3B0-9E01D2201C93}"/>
              </a:ext>
            </a:extLst>
          </p:cNvPr>
          <p:cNvSpPr>
            <a:spLocks noGrp="1"/>
          </p:cNvSpPr>
          <p:nvPr>
            <p:ph type="title"/>
          </p:nvPr>
        </p:nvSpPr>
        <p:spPr/>
        <p:txBody>
          <a:bodyPr/>
          <a:lstStyle/>
          <a:p>
            <a:r>
              <a:rPr lang="en-US" dirty="0"/>
              <a:t>Local Social Media:</a:t>
            </a:r>
          </a:p>
        </p:txBody>
      </p:sp>
      <p:sp>
        <p:nvSpPr>
          <p:cNvPr id="3" name="Content Placeholder 2">
            <a:extLst>
              <a:ext uri="{FF2B5EF4-FFF2-40B4-BE49-F238E27FC236}">
                <a16:creationId xmlns:a16="http://schemas.microsoft.com/office/drawing/2014/main" id="{A1BFF9A2-5232-0255-B8DD-9C721AE8FC5F}"/>
              </a:ext>
            </a:extLst>
          </p:cNvPr>
          <p:cNvSpPr>
            <a:spLocks noGrp="1"/>
          </p:cNvSpPr>
          <p:nvPr>
            <p:ph sz="half" idx="1"/>
          </p:nvPr>
        </p:nvSpPr>
        <p:spPr>
          <a:xfrm>
            <a:off x="1065212" y="1828800"/>
            <a:ext cx="10201502" cy="4191000"/>
          </a:xfrm>
        </p:spPr>
        <p:txBody>
          <a:bodyPr>
            <a:normAutofit fontScale="92500" lnSpcReduction="20000"/>
          </a:bodyPr>
          <a:lstStyle/>
          <a:p>
            <a:r>
              <a:rPr lang="en-US" dirty="0"/>
              <a:t>Alameda County Fire Department </a:t>
            </a:r>
          </a:p>
          <a:p>
            <a:pPr lvl="1"/>
            <a:r>
              <a:rPr lang="en-US" dirty="0"/>
              <a:t>@AlamedaCoFire on </a:t>
            </a:r>
            <a:r>
              <a:rPr lang="en-US" dirty="0">
                <a:hlinkClick r:id="rId3"/>
              </a:rPr>
              <a:t>Instagram</a:t>
            </a:r>
            <a:r>
              <a:rPr lang="en-US" dirty="0"/>
              <a:t> and </a:t>
            </a:r>
            <a:r>
              <a:rPr lang="en-US" dirty="0">
                <a:hlinkClick r:id="rId4"/>
              </a:rPr>
              <a:t>X</a:t>
            </a:r>
            <a:endParaRPr lang="en-US" dirty="0"/>
          </a:p>
          <a:p>
            <a:pPr lvl="1"/>
            <a:r>
              <a:rPr lang="en-US" dirty="0"/>
              <a:t>@AlamedaCountyFire on </a:t>
            </a:r>
            <a:r>
              <a:rPr lang="en-US" dirty="0">
                <a:hlinkClick r:id="rId5"/>
              </a:rPr>
              <a:t>Facebook</a:t>
            </a:r>
            <a:endParaRPr lang="en-US" dirty="0"/>
          </a:p>
          <a:p>
            <a:r>
              <a:rPr lang="en-US" dirty="0"/>
              <a:t>Alameda County Office of Emergency Services </a:t>
            </a:r>
          </a:p>
          <a:p>
            <a:pPr lvl="1"/>
            <a:r>
              <a:rPr lang="en-US" dirty="0"/>
              <a:t>@AlamedaCoAlert on </a:t>
            </a:r>
            <a:r>
              <a:rPr lang="en-US" dirty="0">
                <a:hlinkClick r:id="rId6"/>
              </a:rPr>
              <a:t>X</a:t>
            </a:r>
            <a:endParaRPr lang="en-US" dirty="0"/>
          </a:p>
          <a:p>
            <a:pPr lvl="1"/>
            <a:r>
              <a:rPr lang="en-US" b="0" i="0" u="none" strike="noStrike" dirty="0">
                <a:solidFill>
                  <a:srgbClr val="595959"/>
                </a:solidFill>
                <a:effectLst/>
                <a:latin typeface="Libre Franklin Medium" pitchFamily="2" charset="0"/>
              </a:rPr>
              <a:t>@Alamedacountyoes </a:t>
            </a:r>
            <a:r>
              <a:rPr lang="en-US" dirty="0"/>
              <a:t>on </a:t>
            </a:r>
            <a:r>
              <a:rPr lang="en-US" dirty="0">
                <a:hlinkClick r:id="rId7"/>
              </a:rPr>
              <a:t>Facebook</a:t>
            </a:r>
            <a:r>
              <a:rPr lang="en-US" dirty="0"/>
              <a:t> </a:t>
            </a:r>
          </a:p>
          <a:p>
            <a:r>
              <a:rPr lang="en-US" dirty="0"/>
              <a:t>Alameda County Sheriff’s Office </a:t>
            </a:r>
          </a:p>
          <a:p>
            <a:pPr lvl="1"/>
            <a:r>
              <a:rPr lang="en-US" dirty="0"/>
              <a:t>@ACSOSheriffs on </a:t>
            </a:r>
            <a:r>
              <a:rPr lang="en-US" dirty="0">
                <a:hlinkClick r:id="rId8"/>
              </a:rPr>
              <a:t>X</a:t>
            </a:r>
            <a:r>
              <a:rPr lang="en-US" dirty="0"/>
              <a:t> and </a:t>
            </a:r>
            <a:r>
              <a:rPr lang="en-US" dirty="0">
                <a:hlinkClick r:id="rId9"/>
              </a:rPr>
              <a:t>Facebook </a:t>
            </a:r>
            <a:endParaRPr lang="en-US" dirty="0"/>
          </a:p>
          <a:p>
            <a:pPr lvl="1"/>
            <a:r>
              <a:rPr lang="en-US" dirty="0"/>
              <a:t>@Alamedacountysheriff on </a:t>
            </a:r>
            <a:r>
              <a:rPr lang="en-US" dirty="0">
                <a:hlinkClick r:id="rId10"/>
              </a:rPr>
              <a:t>Instagram</a:t>
            </a:r>
            <a:r>
              <a:rPr lang="en-US" dirty="0"/>
              <a:t> </a:t>
            </a:r>
          </a:p>
          <a:p>
            <a:r>
              <a:rPr lang="en-US" dirty="0"/>
              <a:t>Local </a:t>
            </a:r>
            <a:r>
              <a:rPr lang="en-US" dirty="0" err="1"/>
              <a:t>NextDoor</a:t>
            </a:r>
            <a:r>
              <a:rPr lang="en-US" dirty="0"/>
              <a:t> networks or Facebook groups </a:t>
            </a:r>
          </a:p>
        </p:txBody>
      </p:sp>
    </p:spTree>
    <p:extLst>
      <p:ext uri="{BB962C8B-B14F-4D97-AF65-F5344CB8AC3E}">
        <p14:creationId xmlns:p14="http://schemas.microsoft.com/office/powerpoint/2010/main" val="509124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6BC8-AC32-7B70-D816-AC14625054D9}"/>
              </a:ext>
            </a:extLst>
          </p:cNvPr>
          <p:cNvSpPr>
            <a:spLocks noGrp="1"/>
          </p:cNvSpPr>
          <p:nvPr>
            <p:ph type="title"/>
          </p:nvPr>
        </p:nvSpPr>
        <p:spPr>
          <a:xfrm>
            <a:off x="1065212" y="533400"/>
            <a:ext cx="10756600" cy="1066800"/>
          </a:xfrm>
        </p:spPr>
        <p:txBody>
          <a:bodyPr>
            <a:normAutofit/>
          </a:bodyPr>
          <a:lstStyle/>
          <a:p>
            <a:r>
              <a:rPr lang="en-US"/>
              <a:t>Evacuation Warning vs Evacuation Order </a:t>
            </a:r>
          </a:p>
        </p:txBody>
      </p:sp>
      <p:sp>
        <p:nvSpPr>
          <p:cNvPr id="3" name="Content Placeholder 2">
            <a:extLst>
              <a:ext uri="{FF2B5EF4-FFF2-40B4-BE49-F238E27FC236}">
                <a16:creationId xmlns:a16="http://schemas.microsoft.com/office/drawing/2014/main" id="{5D14975C-A379-32CD-D26F-F1FB11A39887}"/>
              </a:ext>
            </a:extLst>
          </p:cNvPr>
          <p:cNvSpPr>
            <a:spLocks noGrp="1"/>
          </p:cNvSpPr>
          <p:nvPr>
            <p:ph idx="1"/>
          </p:nvPr>
        </p:nvSpPr>
        <p:spPr>
          <a:xfrm>
            <a:off x="1065212" y="1828800"/>
            <a:ext cx="4590321" cy="4800600"/>
          </a:xfrm>
        </p:spPr>
        <p:txBody>
          <a:bodyPr vert="horz" lIns="91440" tIns="45720" rIns="91440" bIns="45720" rtlCol="0" anchor="t">
            <a:normAutofit fontScale="92500" lnSpcReduction="10000"/>
          </a:bodyPr>
          <a:lstStyle/>
          <a:p>
            <a:pPr>
              <a:buClr>
                <a:srgbClr val="595959"/>
              </a:buClr>
            </a:pPr>
            <a:r>
              <a:rPr lang="en-US" dirty="0"/>
              <a:t>Evacuation </a:t>
            </a:r>
            <a:r>
              <a:rPr lang="en-US" u="sng" dirty="0"/>
              <a:t>Warning </a:t>
            </a:r>
          </a:p>
          <a:p>
            <a:pPr lvl="1">
              <a:buClr>
                <a:srgbClr val="595959"/>
              </a:buClr>
            </a:pPr>
            <a:r>
              <a:rPr lang="en-US" dirty="0"/>
              <a:t>Serious threat </a:t>
            </a:r>
          </a:p>
          <a:p>
            <a:pPr lvl="1">
              <a:buClr>
                <a:srgbClr val="595959"/>
              </a:buClr>
            </a:pPr>
            <a:r>
              <a:rPr lang="en-US" dirty="0"/>
              <a:t>Get ready to go </a:t>
            </a:r>
          </a:p>
          <a:p>
            <a:pPr lvl="1">
              <a:buClr>
                <a:srgbClr val="595959"/>
              </a:buClr>
            </a:pPr>
            <a:r>
              <a:rPr lang="en-US" dirty="0"/>
              <a:t>Go now if people or animals need extra time</a:t>
            </a:r>
          </a:p>
          <a:p>
            <a:r>
              <a:rPr lang="en-US" dirty="0"/>
              <a:t>Evacuation </a:t>
            </a:r>
            <a:r>
              <a:rPr lang="en-US" u="sng" dirty="0"/>
              <a:t>Order </a:t>
            </a:r>
          </a:p>
          <a:p>
            <a:pPr lvl="1">
              <a:buClr>
                <a:srgbClr val="595959"/>
              </a:buClr>
            </a:pPr>
            <a:r>
              <a:rPr lang="en-US" dirty="0"/>
              <a:t>Leave immediately </a:t>
            </a:r>
          </a:p>
          <a:p>
            <a:pPr lvl="1">
              <a:buClr>
                <a:srgbClr val="595959"/>
              </a:buClr>
            </a:pPr>
            <a:r>
              <a:rPr lang="en-US" dirty="0"/>
              <a:t>Your life is in danger  </a:t>
            </a:r>
          </a:p>
          <a:p>
            <a:pPr>
              <a:buClr>
                <a:srgbClr val="595959"/>
              </a:buClr>
            </a:pPr>
            <a:r>
              <a:rPr lang="en-US" dirty="0"/>
              <a:t>Shelter in Place </a:t>
            </a:r>
          </a:p>
          <a:p>
            <a:pPr lvl="1">
              <a:buClr>
                <a:srgbClr val="595959"/>
              </a:buClr>
            </a:pPr>
            <a:r>
              <a:rPr lang="en-US" dirty="0"/>
              <a:t>Stay indoors </a:t>
            </a:r>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p:txBody>
      </p:sp>
      <p:pic>
        <p:nvPicPr>
          <p:cNvPr id="4" name="Picture 3">
            <a:extLst>
              <a:ext uri="{FF2B5EF4-FFF2-40B4-BE49-F238E27FC236}">
                <a16:creationId xmlns:a16="http://schemas.microsoft.com/office/drawing/2014/main" id="{DDBE296D-1FFF-F1F4-3F42-74666173B1CC}"/>
              </a:ext>
            </a:extLst>
          </p:cNvPr>
          <p:cNvPicPr>
            <a:picLocks noChangeAspect="1"/>
          </p:cNvPicPr>
          <p:nvPr/>
        </p:nvPicPr>
        <p:blipFill>
          <a:blip r:embed="rId3"/>
          <a:stretch>
            <a:fillRect/>
          </a:stretch>
        </p:blipFill>
        <p:spPr>
          <a:xfrm>
            <a:off x="5835597" y="1900138"/>
            <a:ext cx="5861560" cy="3775085"/>
          </a:xfrm>
          <a:prstGeom prst="rect">
            <a:avLst/>
          </a:prstGeom>
        </p:spPr>
      </p:pic>
      <p:sp>
        <p:nvSpPr>
          <p:cNvPr id="5" name="TextBox 4">
            <a:extLst>
              <a:ext uri="{FF2B5EF4-FFF2-40B4-BE49-F238E27FC236}">
                <a16:creationId xmlns:a16="http://schemas.microsoft.com/office/drawing/2014/main" id="{73E21E54-496F-5513-D2CB-CC30ECB66767}"/>
              </a:ext>
            </a:extLst>
          </p:cNvPr>
          <p:cNvSpPr txBox="1"/>
          <p:nvPr/>
        </p:nvSpPr>
        <p:spPr>
          <a:xfrm>
            <a:off x="10704021" y="5771356"/>
            <a:ext cx="14751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Cal OES</a:t>
            </a:r>
          </a:p>
        </p:txBody>
      </p:sp>
    </p:spTree>
    <p:extLst>
      <p:ext uri="{BB962C8B-B14F-4D97-AF65-F5344CB8AC3E}">
        <p14:creationId xmlns:p14="http://schemas.microsoft.com/office/powerpoint/2010/main" val="744655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014F-97D6-6C2B-EA94-4BE4AC636E16}"/>
              </a:ext>
            </a:extLst>
          </p:cNvPr>
          <p:cNvSpPr>
            <a:spLocks noGrp="1"/>
          </p:cNvSpPr>
          <p:nvPr>
            <p:ph type="title"/>
          </p:nvPr>
        </p:nvSpPr>
        <p:spPr>
          <a:xfrm>
            <a:off x="186370" y="49904"/>
            <a:ext cx="8686801" cy="1066800"/>
          </a:xfrm>
        </p:spPr>
        <p:txBody>
          <a:bodyPr>
            <a:normAutofit fontScale="90000"/>
          </a:bodyPr>
          <a:lstStyle/>
          <a:p>
            <a:r>
              <a:rPr lang="en-US" dirty="0"/>
              <a:t>Evacuation</a:t>
            </a:r>
            <a:br>
              <a:rPr lang="en-US" dirty="0"/>
            </a:br>
            <a:r>
              <a:rPr lang="en-US" dirty="0"/>
              <a:t>Notifications</a:t>
            </a:r>
          </a:p>
        </p:txBody>
      </p:sp>
      <p:sp>
        <p:nvSpPr>
          <p:cNvPr id="3" name="Content Placeholder 2">
            <a:extLst>
              <a:ext uri="{FF2B5EF4-FFF2-40B4-BE49-F238E27FC236}">
                <a16:creationId xmlns:a16="http://schemas.microsoft.com/office/drawing/2014/main" id="{CFF6E173-FFC9-6C2C-59BC-C02368FE9C2D}"/>
              </a:ext>
            </a:extLst>
          </p:cNvPr>
          <p:cNvSpPr>
            <a:spLocks noGrp="1"/>
          </p:cNvSpPr>
          <p:nvPr>
            <p:ph sz="half" idx="1"/>
          </p:nvPr>
        </p:nvSpPr>
        <p:spPr>
          <a:xfrm>
            <a:off x="186370" y="1098033"/>
            <a:ext cx="5035740" cy="1061736"/>
          </a:xfrm>
        </p:spPr>
        <p:txBody>
          <a:bodyPr vert="horz" lIns="91440" tIns="45720" rIns="91440" bIns="45720" rtlCol="0" anchor="t">
            <a:normAutofit fontScale="85000" lnSpcReduction="10000"/>
          </a:bodyPr>
          <a:lstStyle/>
          <a:p>
            <a:pPr marL="45720" indent="0">
              <a:lnSpc>
                <a:spcPct val="120000"/>
              </a:lnSpc>
              <a:buNone/>
            </a:pPr>
            <a:r>
              <a:rPr lang="en-US" sz="2400" dirty="0"/>
              <a:t>Find your zone to prepare for emergencies:</a:t>
            </a:r>
            <a:r>
              <a:rPr lang="en-US" sz="2400" dirty="0">
                <a:ea typeface="+mn-lt"/>
                <a:cs typeface="+mn-lt"/>
              </a:rPr>
              <a:t> </a:t>
            </a:r>
            <a:r>
              <a:rPr lang="en-US" sz="2400" dirty="0">
                <a:ea typeface="+mn-lt"/>
                <a:cs typeface="+mn-lt"/>
                <a:hlinkClick r:id="rId3"/>
              </a:rPr>
              <a:t>protect.genasys.com/search</a:t>
            </a:r>
            <a:endParaRPr lang="en-US" dirty="0"/>
          </a:p>
        </p:txBody>
      </p:sp>
      <p:pic>
        <p:nvPicPr>
          <p:cNvPr id="9" name="Content Placeholder 8" descr="A screenshot of a map&#10;&#10;Description automatically generated">
            <a:extLst>
              <a:ext uri="{FF2B5EF4-FFF2-40B4-BE49-F238E27FC236}">
                <a16:creationId xmlns:a16="http://schemas.microsoft.com/office/drawing/2014/main" id="{CB39F696-6FF2-F3FF-5E2E-F6914D2CB2F0}"/>
              </a:ext>
            </a:extLst>
          </p:cNvPr>
          <p:cNvPicPr>
            <a:picLocks noGrp="1" noChangeAspect="1"/>
          </p:cNvPicPr>
          <p:nvPr>
            <p:ph sz="half" idx="2"/>
          </p:nvPr>
        </p:nvPicPr>
        <p:blipFill rotWithShape="1">
          <a:blip r:embed="rId4"/>
          <a:srcRect b="23636"/>
          <a:stretch/>
        </p:blipFill>
        <p:spPr>
          <a:xfrm>
            <a:off x="6286500" y="4930"/>
            <a:ext cx="5891140" cy="5830840"/>
          </a:xfrm>
        </p:spPr>
      </p:pic>
      <p:pic>
        <p:nvPicPr>
          <p:cNvPr id="5" name="Picture 4" descr="Genasys Protect (Formerly Zonehaven) | Lake County, CA">
            <a:extLst>
              <a:ext uri="{FF2B5EF4-FFF2-40B4-BE49-F238E27FC236}">
                <a16:creationId xmlns:a16="http://schemas.microsoft.com/office/drawing/2014/main" id="{16623CDD-F530-47CC-C50A-A21028B556CF}"/>
              </a:ext>
            </a:extLst>
          </p:cNvPr>
          <p:cNvPicPr>
            <a:picLocks noChangeAspect="1"/>
          </p:cNvPicPr>
          <p:nvPr/>
        </p:nvPicPr>
        <p:blipFill rotWithShape="1">
          <a:blip r:embed="rId5"/>
          <a:srcRect l="5145" t="19608" r="9325" b="38397"/>
          <a:stretch/>
        </p:blipFill>
        <p:spPr>
          <a:xfrm>
            <a:off x="8347812" y="6221149"/>
            <a:ext cx="3820038" cy="617741"/>
          </a:xfrm>
          <a:prstGeom prst="rect">
            <a:avLst/>
          </a:prstGeom>
        </p:spPr>
      </p:pic>
      <p:pic>
        <p:nvPicPr>
          <p:cNvPr id="5122" name="Picture 2">
            <a:extLst>
              <a:ext uri="{FF2B5EF4-FFF2-40B4-BE49-F238E27FC236}">
                <a16:creationId xmlns:a16="http://schemas.microsoft.com/office/drawing/2014/main" id="{3916EF2F-FE63-74F9-C708-33BDDDE80F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2310" y="49904"/>
            <a:ext cx="1241356" cy="12413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68BBBFA-D79F-853E-4AA3-C688D23EB9F4}"/>
              </a:ext>
            </a:extLst>
          </p:cNvPr>
          <p:cNvGraphicFramePr>
            <a:graphicFrameLocks noGrp="1"/>
          </p:cNvGraphicFramePr>
          <p:nvPr>
            <p:extLst>
              <p:ext uri="{D42A27DB-BD31-4B8C-83A1-F6EECF244321}">
                <p14:modId xmlns:p14="http://schemas.microsoft.com/office/powerpoint/2010/main" val="3553025882"/>
              </p:ext>
            </p:extLst>
          </p:nvPr>
        </p:nvGraphicFramePr>
        <p:xfrm>
          <a:off x="203273" y="1959744"/>
          <a:ext cx="5891139" cy="4708622"/>
        </p:xfrm>
        <a:graphic>
          <a:graphicData uri="http://schemas.openxmlformats.org/drawingml/2006/table">
            <a:tbl>
              <a:tblPr/>
              <a:tblGrid>
                <a:gridCol w="1860260">
                  <a:extLst>
                    <a:ext uri="{9D8B030D-6E8A-4147-A177-3AD203B41FA5}">
                      <a16:colId xmlns:a16="http://schemas.microsoft.com/office/drawing/2014/main" val="695896592"/>
                    </a:ext>
                  </a:extLst>
                </a:gridCol>
                <a:gridCol w="873353">
                  <a:extLst>
                    <a:ext uri="{9D8B030D-6E8A-4147-A177-3AD203B41FA5}">
                      <a16:colId xmlns:a16="http://schemas.microsoft.com/office/drawing/2014/main" val="4139197509"/>
                    </a:ext>
                  </a:extLst>
                </a:gridCol>
                <a:gridCol w="3157526">
                  <a:extLst>
                    <a:ext uri="{9D8B030D-6E8A-4147-A177-3AD203B41FA5}">
                      <a16:colId xmlns:a16="http://schemas.microsoft.com/office/drawing/2014/main" val="2551475372"/>
                    </a:ext>
                  </a:extLst>
                </a:gridCol>
              </a:tblGrid>
              <a:tr h="833276">
                <a:tc>
                  <a:txBody>
                    <a:bodyPr/>
                    <a:lstStyle/>
                    <a:p>
                      <a:pPr algn="l" rtl="0" fontAlgn="base"/>
                      <a:r>
                        <a:rPr lang="en-US" sz="1600" b="0" i="0" u="none" strike="noStrike" dirty="0">
                          <a:solidFill>
                            <a:srgbClr val="000000"/>
                          </a:solidFill>
                          <a:effectLst/>
                          <a:latin typeface="Arial" panose="020B0604020202020204" pitchFamily="34" charset="0"/>
                        </a:rPr>
                        <a:t>Evacuation Order</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FF0000"/>
                          </a:solidFill>
                          <a:effectLst/>
                          <a:latin typeface="Arial" panose="020B0604020202020204" pitchFamily="34" charset="0"/>
                        </a:rPr>
                        <a:t>Red</a:t>
                      </a:r>
                      <a:r>
                        <a:rPr lang="en-US" sz="1600" b="0" i="0">
                          <a:solidFill>
                            <a:srgbClr val="FF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000000"/>
                          </a:solidFill>
                          <a:effectLst/>
                          <a:latin typeface="Arial" panose="020B0604020202020204" pitchFamily="34" charset="0"/>
                        </a:rPr>
                        <a:t>Immediate threat to life. This is a lawful order to leave now. The area is lawfully closed to public access.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1268779"/>
                  </a:ext>
                </a:extLst>
              </a:tr>
              <a:tr h="1162254">
                <a:tc>
                  <a:txBody>
                    <a:bodyPr/>
                    <a:lstStyle/>
                    <a:p>
                      <a:pPr algn="l" rtl="0" fontAlgn="base"/>
                      <a:r>
                        <a:rPr lang="en-US" sz="1600" b="0" i="0" u="none" strike="noStrike" dirty="0">
                          <a:solidFill>
                            <a:srgbClr val="000000"/>
                          </a:solidFill>
                          <a:effectLst/>
                          <a:latin typeface="Arial" panose="020B0604020202020204" pitchFamily="34" charset="0"/>
                        </a:rPr>
                        <a:t>Evacuation Warning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F9CA6E"/>
                          </a:solidFill>
                          <a:effectLst/>
                          <a:latin typeface="Arial" panose="020B0604020202020204" pitchFamily="34" charset="0"/>
                        </a:rPr>
                        <a:t>Yellow</a:t>
                      </a:r>
                      <a:r>
                        <a:rPr lang="en-US" sz="1600" b="0" i="0">
                          <a:solidFill>
                            <a:srgbClr val="F9CA6E"/>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Potential threat to life and/or property. Those who require additional time to evacuate, and those with pets and livestock should leave now.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7841863"/>
                  </a:ext>
                </a:extLst>
              </a:tr>
              <a:tr h="1408988">
                <a:tc>
                  <a:txBody>
                    <a:bodyPr/>
                    <a:lstStyle/>
                    <a:p>
                      <a:pPr algn="l" rtl="0" fontAlgn="base"/>
                      <a:r>
                        <a:rPr lang="en-US" sz="1600" b="0" i="0" u="none" strike="noStrike">
                          <a:solidFill>
                            <a:srgbClr val="000000"/>
                          </a:solidFill>
                          <a:effectLst/>
                          <a:latin typeface="Arial" panose="020B0604020202020204" pitchFamily="34" charset="0"/>
                        </a:rPr>
                        <a:t>Shelter in Place</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753E9C"/>
                          </a:solidFill>
                          <a:effectLst/>
                          <a:latin typeface="Arial" panose="020B0604020202020204" pitchFamily="34" charset="0"/>
                        </a:rPr>
                        <a:t>Purple</a:t>
                      </a:r>
                      <a:r>
                        <a:rPr lang="en-US" sz="1600" b="0" i="0">
                          <a:solidFill>
                            <a:srgbClr val="753E9C"/>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Go indoors. Shut and lock doors and windows. Prepare to self-sustain until further notice and/or contacted by emergency personnel for additional direction.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9153043"/>
                  </a:ext>
                </a:extLst>
              </a:tr>
              <a:tr h="422052">
                <a:tc>
                  <a:txBody>
                    <a:bodyPr/>
                    <a:lstStyle/>
                    <a:p>
                      <a:pPr algn="l" rtl="0" fontAlgn="base"/>
                      <a:r>
                        <a:rPr lang="en-US" sz="1600" b="0" i="0" u="none" strike="noStrike">
                          <a:solidFill>
                            <a:srgbClr val="000000"/>
                          </a:solidFill>
                          <a:effectLst/>
                          <a:latin typeface="Arial" panose="020B0604020202020204" pitchFamily="34" charset="0"/>
                        </a:rPr>
                        <a:t>Advisory</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0070C0"/>
                          </a:solidFill>
                          <a:effectLst/>
                          <a:latin typeface="Arial" panose="020B0604020202020204" pitchFamily="34" charset="0"/>
                        </a:rPr>
                        <a:t>Blue</a:t>
                      </a:r>
                      <a:r>
                        <a:rPr lang="en-US" sz="1600" b="0" i="0">
                          <a:solidFill>
                            <a:srgbClr val="0070C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Be on alert and follow County recommendations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986298"/>
                  </a:ext>
                </a:extLst>
              </a:tr>
              <a:tr h="586542">
                <a:tc>
                  <a:txBody>
                    <a:bodyPr/>
                    <a:lstStyle/>
                    <a:p>
                      <a:pPr algn="l" rtl="0" fontAlgn="base"/>
                      <a:r>
                        <a:rPr lang="en-US" sz="1600" b="0" i="0" u="none" strike="noStrike">
                          <a:solidFill>
                            <a:srgbClr val="000000"/>
                          </a:solidFill>
                          <a:effectLst/>
                          <a:latin typeface="Arial" panose="020B0604020202020204" pitchFamily="34" charset="0"/>
                        </a:rPr>
                        <a:t>Evacuation Order Lifted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a:solidFill>
                            <a:srgbClr val="92D050"/>
                          </a:solidFill>
                          <a:effectLst/>
                          <a:latin typeface="Arial" panose="020B0604020202020204" pitchFamily="34" charset="0"/>
                        </a:rPr>
                        <a:t>Green</a:t>
                      </a:r>
                      <a:r>
                        <a:rPr lang="en-US" sz="1600" b="0" i="0">
                          <a:solidFill>
                            <a:srgbClr val="92D050"/>
                          </a:solidFill>
                          <a:effectLst/>
                          <a:latin typeface="Arial" panose="020B0604020202020204" pitchFamily="34" charset="0"/>
                        </a:rPr>
                        <a:t>​</a:t>
                      </a:r>
                      <a:endParaRPr lang="en-US" sz="1600" b="0" i="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ase"/>
                      <a:r>
                        <a:rPr lang="en-US" sz="1600" b="0" i="0" u="none" strike="noStrike" dirty="0">
                          <a:solidFill>
                            <a:srgbClr val="000000"/>
                          </a:solidFill>
                          <a:effectLst/>
                          <a:latin typeface="Arial" panose="020B0604020202020204" pitchFamily="34" charset="0"/>
                        </a:rPr>
                        <a:t>It is safe to return to your home. Be aware of your surroundings. </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marL="10284" marR="10284" marT="5142" marB="51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040667"/>
                  </a:ext>
                </a:extLst>
              </a:tr>
            </a:tbl>
          </a:graphicData>
        </a:graphic>
      </p:graphicFrame>
      <p:sp>
        <p:nvSpPr>
          <p:cNvPr id="6" name="TextBox 1">
            <a:extLst>
              <a:ext uri="{FF2B5EF4-FFF2-40B4-BE49-F238E27FC236}">
                <a16:creationId xmlns:a16="http://schemas.microsoft.com/office/drawing/2014/main" id="{DE823BF9-8BBA-CBCB-E68F-C1308AFC04F2}"/>
              </a:ext>
            </a:extLst>
          </p:cNvPr>
          <p:cNvSpPr txBox="1"/>
          <p:nvPr/>
        </p:nvSpPr>
        <p:spPr>
          <a:xfrm>
            <a:off x="6661351" y="5913372"/>
            <a:ext cx="534110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Map, pinpointing zone “OKL-E115”</a:t>
            </a:r>
          </a:p>
        </p:txBody>
      </p:sp>
    </p:spTree>
    <p:extLst>
      <p:ext uri="{BB962C8B-B14F-4D97-AF65-F5344CB8AC3E}">
        <p14:creationId xmlns:p14="http://schemas.microsoft.com/office/powerpoint/2010/main" val="94343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4F4F1-466D-DA2B-3320-33B2938BF15D}"/>
              </a:ext>
            </a:extLst>
          </p:cNvPr>
          <p:cNvSpPr>
            <a:spLocks noGrp="1"/>
          </p:cNvSpPr>
          <p:nvPr>
            <p:ph type="title"/>
          </p:nvPr>
        </p:nvSpPr>
        <p:spPr>
          <a:xfrm>
            <a:off x="761601" y="762001"/>
            <a:ext cx="5332808" cy="1708242"/>
          </a:xfrm>
        </p:spPr>
        <p:txBody>
          <a:bodyPr anchor="ctr">
            <a:normAutofit/>
          </a:bodyPr>
          <a:lstStyle/>
          <a:p>
            <a:r>
              <a:rPr lang="en-US" sz="4000" dirty="0"/>
              <a:t>Safe Drinking Water </a:t>
            </a:r>
          </a:p>
        </p:txBody>
      </p:sp>
      <p:sp>
        <p:nvSpPr>
          <p:cNvPr id="3" name="Content Placeholder 2">
            <a:extLst>
              <a:ext uri="{FF2B5EF4-FFF2-40B4-BE49-F238E27FC236}">
                <a16:creationId xmlns:a16="http://schemas.microsoft.com/office/drawing/2014/main" id="{3C338F4B-BEDF-AA1E-3EC1-29C683A8D59E}"/>
              </a:ext>
            </a:extLst>
          </p:cNvPr>
          <p:cNvSpPr>
            <a:spLocks noGrp="1"/>
          </p:cNvSpPr>
          <p:nvPr>
            <p:ph idx="1"/>
          </p:nvPr>
        </p:nvSpPr>
        <p:spPr>
          <a:xfrm>
            <a:off x="761601" y="2104484"/>
            <a:ext cx="5332808" cy="3769835"/>
          </a:xfrm>
        </p:spPr>
        <p:txBody>
          <a:bodyPr vert="horz" lIns="91440" tIns="45720" rIns="91440" bIns="45720" rtlCol="0" anchor="ctr">
            <a:normAutofit/>
          </a:bodyPr>
          <a:lstStyle/>
          <a:p>
            <a:pPr marL="45720" indent="0">
              <a:buNone/>
            </a:pPr>
            <a:r>
              <a:rPr lang="en-US" sz="2400" dirty="0"/>
              <a:t>In addition to the 1-3 days of water in your preparedness kit, you can prepare to make water safe during a disaster: </a:t>
            </a:r>
          </a:p>
          <a:p>
            <a:pPr>
              <a:buFont typeface="Calibri" pitchFamily="34" charset="0"/>
              <a:buChar char="-"/>
            </a:pPr>
            <a:r>
              <a:rPr lang="en-US" sz="2400" dirty="0"/>
              <a:t>Boil water for 1-3 minutes </a:t>
            </a:r>
          </a:p>
          <a:p>
            <a:pPr>
              <a:buClr>
                <a:srgbClr val="595959"/>
              </a:buClr>
              <a:buFont typeface="Calibri" pitchFamily="34" charset="0"/>
              <a:buChar char="-"/>
            </a:pPr>
            <a:r>
              <a:rPr lang="en-US" sz="2400" dirty="0"/>
              <a:t>Disinfect water by adding 8 drops of bleach to 1 gallon of water </a:t>
            </a:r>
          </a:p>
          <a:p>
            <a:pPr>
              <a:buClr>
                <a:srgbClr val="595959"/>
              </a:buClr>
              <a:buFont typeface="Calibri" pitchFamily="34" charset="0"/>
              <a:buChar char="-"/>
            </a:pPr>
            <a:r>
              <a:rPr lang="en-US" sz="2400" dirty="0"/>
              <a:t>Filter water with a commercial water filter </a:t>
            </a:r>
          </a:p>
        </p:txBody>
      </p:sp>
      <p:pic>
        <p:nvPicPr>
          <p:cNvPr id="5" name="Picture 4">
            <a:extLst>
              <a:ext uri="{FF2B5EF4-FFF2-40B4-BE49-F238E27FC236}">
                <a16:creationId xmlns:a16="http://schemas.microsoft.com/office/drawing/2014/main" id="{908FA4BB-B192-D589-0A80-69C3BD7A3D9D}"/>
              </a:ext>
            </a:extLst>
          </p:cNvPr>
          <p:cNvPicPr>
            <a:picLocks noChangeAspect="1"/>
          </p:cNvPicPr>
          <p:nvPr/>
        </p:nvPicPr>
        <p:blipFill rotWithShape="1">
          <a:blip r:embed="rId3"/>
          <a:srcRect r="-2" b="819"/>
          <a:stretch/>
        </p:blipFill>
        <p:spPr>
          <a:xfrm>
            <a:off x="6856011" y="-10886"/>
            <a:ext cx="5332814" cy="6868886"/>
          </a:xfrm>
          <a:prstGeom prst="rect">
            <a:avLst/>
          </a:prstGeom>
          <a:effectLst>
            <a:outerShdw blurRad="127000" dist="50800" dir="10800000" sx="99000" sy="99000" algn="r" rotWithShape="0">
              <a:prstClr val="black">
                <a:alpha val="40000"/>
              </a:prstClr>
            </a:outerShdw>
          </a:effectLst>
        </p:spPr>
      </p:pic>
      <p:sp>
        <p:nvSpPr>
          <p:cNvPr id="4" name="TextBox 1">
            <a:extLst>
              <a:ext uri="{FF2B5EF4-FFF2-40B4-BE49-F238E27FC236}">
                <a16:creationId xmlns:a16="http://schemas.microsoft.com/office/drawing/2014/main" id="{47D596FD-9598-D083-9D36-24A368D0C8B4}"/>
              </a:ext>
            </a:extLst>
          </p:cNvPr>
          <p:cNvSpPr txBox="1"/>
          <p:nvPr/>
        </p:nvSpPr>
        <p:spPr>
          <a:xfrm>
            <a:off x="259769" y="6334780"/>
            <a:ext cx="633647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dirty="0">
                <a:hlinkClick r:id="rId4"/>
              </a:rPr>
              <a:t>https://www.cdc.gov/healthywater/emergency/making-water-safe.html</a:t>
            </a:r>
            <a:endParaRPr lang="en-US" dirty="0"/>
          </a:p>
          <a:p>
            <a:endParaRPr lang="en-US" dirty="0"/>
          </a:p>
        </p:txBody>
      </p:sp>
    </p:spTree>
    <p:extLst>
      <p:ext uri="{BB962C8B-B14F-4D97-AF65-F5344CB8AC3E}">
        <p14:creationId xmlns:p14="http://schemas.microsoft.com/office/powerpoint/2010/main" val="1393131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BA60B7-F787-F9B1-9A3D-03B2AA70B22F}"/>
              </a:ext>
            </a:extLst>
          </p:cNvPr>
          <p:cNvPicPr>
            <a:picLocks noChangeAspect="1"/>
          </p:cNvPicPr>
          <p:nvPr/>
        </p:nvPicPr>
        <p:blipFill rotWithShape="1">
          <a:blip r:embed="rId3"/>
          <a:srcRect t="49966"/>
          <a:stretch/>
        </p:blipFill>
        <p:spPr>
          <a:xfrm>
            <a:off x="5574841" y="71715"/>
            <a:ext cx="5753100" cy="3388403"/>
          </a:xfrm>
          <a:prstGeom prst="rect">
            <a:avLst/>
          </a:prstGeom>
        </p:spPr>
      </p:pic>
      <p:pic>
        <p:nvPicPr>
          <p:cNvPr id="21" name="Picture 20">
            <a:extLst>
              <a:ext uri="{FF2B5EF4-FFF2-40B4-BE49-F238E27FC236}">
                <a16:creationId xmlns:a16="http://schemas.microsoft.com/office/drawing/2014/main" id="{DF109519-BA39-7915-F60E-55910365494E}"/>
              </a:ext>
            </a:extLst>
          </p:cNvPr>
          <p:cNvPicPr>
            <a:picLocks noChangeAspect="1"/>
          </p:cNvPicPr>
          <p:nvPr/>
        </p:nvPicPr>
        <p:blipFill rotWithShape="1">
          <a:blip r:embed="rId3"/>
          <a:srcRect b="50000"/>
          <a:stretch/>
        </p:blipFill>
        <p:spPr>
          <a:xfrm rot="10800000">
            <a:off x="5687286" y="3451877"/>
            <a:ext cx="5753100" cy="3386138"/>
          </a:xfrm>
          <a:prstGeom prst="rect">
            <a:avLst/>
          </a:prstGeom>
        </p:spPr>
      </p:pic>
      <p:sp>
        <p:nvSpPr>
          <p:cNvPr id="2" name="Title 1">
            <a:extLst>
              <a:ext uri="{FF2B5EF4-FFF2-40B4-BE49-F238E27FC236}">
                <a16:creationId xmlns:a16="http://schemas.microsoft.com/office/drawing/2014/main" id="{B3708C74-B17D-4BAF-9372-5C60557053B3}"/>
              </a:ext>
            </a:extLst>
          </p:cNvPr>
          <p:cNvSpPr>
            <a:spLocks noGrp="1"/>
          </p:cNvSpPr>
          <p:nvPr>
            <p:ph type="title"/>
          </p:nvPr>
        </p:nvSpPr>
        <p:spPr>
          <a:xfrm>
            <a:off x="594205" y="640990"/>
            <a:ext cx="3821197" cy="1344625"/>
          </a:xfrm>
        </p:spPr>
        <p:txBody>
          <a:bodyPr vert="horz" lIns="91416" tIns="45708" rIns="91416" bIns="45708" rtlCol="0" anchor="ctr">
            <a:normAutofit/>
          </a:bodyPr>
          <a:lstStyle/>
          <a:p>
            <a:r>
              <a:rPr lang="en-US" sz="3599" dirty="0"/>
              <a:t>Emergency Contacts</a:t>
            </a:r>
          </a:p>
        </p:txBody>
      </p:sp>
      <p:sp>
        <p:nvSpPr>
          <p:cNvPr id="4" name="Content Placeholder 3">
            <a:extLst>
              <a:ext uri="{FF2B5EF4-FFF2-40B4-BE49-F238E27FC236}">
                <a16:creationId xmlns:a16="http://schemas.microsoft.com/office/drawing/2014/main" id="{CE5334D0-FB29-452C-B405-CD90B4917017}"/>
              </a:ext>
            </a:extLst>
          </p:cNvPr>
          <p:cNvSpPr>
            <a:spLocks noGrp="1"/>
          </p:cNvSpPr>
          <p:nvPr>
            <p:ph sz="half" idx="1"/>
          </p:nvPr>
        </p:nvSpPr>
        <p:spPr>
          <a:xfrm>
            <a:off x="545861" y="1916697"/>
            <a:ext cx="4353947" cy="4300313"/>
          </a:xfrm>
        </p:spPr>
        <p:txBody>
          <a:bodyPr vert="horz" lIns="91416" tIns="45708" rIns="91416" bIns="45708" rtlCol="0">
            <a:normAutofit lnSpcReduction="10000"/>
          </a:bodyPr>
          <a:lstStyle/>
          <a:p>
            <a:r>
              <a:rPr lang="en-US" sz="1999" dirty="0"/>
              <a:t>Write out your emergency contacts to identify who you can contact in these climate events if you need help</a:t>
            </a:r>
          </a:p>
          <a:p>
            <a:r>
              <a:rPr lang="en-US" sz="1999" dirty="0"/>
              <a:t>Include those you might want to check on or assist</a:t>
            </a:r>
          </a:p>
          <a:p>
            <a:r>
              <a:rPr lang="en-US" sz="1999" dirty="0"/>
              <a:t>Helpful to have out-of-town contacts as well</a:t>
            </a:r>
          </a:p>
          <a:p>
            <a:r>
              <a:rPr lang="en-US" sz="1999" dirty="0"/>
              <a:t>Write out emergency contact numbers</a:t>
            </a:r>
          </a:p>
          <a:p>
            <a:r>
              <a:rPr lang="en-US" sz="1999" dirty="0">
                <a:hlinkClick r:id="rId4">
                  <a:extLst>
                    <a:ext uri="{A12FA001-AC4F-418D-AE19-62706E023703}">
                      <ahyp:hlinkClr xmlns:ahyp="http://schemas.microsoft.com/office/drawing/2018/hyperlinkcolor" val="tx"/>
                    </a:ext>
                  </a:extLst>
                </a:hlinkClick>
              </a:rPr>
              <a:t>County emergency pocket guide includes Family Emergency Plan section</a:t>
            </a:r>
            <a:endParaRPr lang="en-US" sz="1999" dirty="0"/>
          </a:p>
        </p:txBody>
      </p:sp>
      <p:sp>
        <p:nvSpPr>
          <p:cNvPr id="12" name="TextBox 11">
            <a:extLst>
              <a:ext uri="{FF2B5EF4-FFF2-40B4-BE49-F238E27FC236}">
                <a16:creationId xmlns:a16="http://schemas.microsoft.com/office/drawing/2014/main" id="{F302F793-937A-4974-8BF2-22563CA67B1C}"/>
              </a:ext>
            </a:extLst>
          </p:cNvPr>
          <p:cNvSpPr txBox="1"/>
          <p:nvPr/>
        </p:nvSpPr>
        <p:spPr>
          <a:xfrm>
            <a:off x="5979053" y="2348010"/>
            <a:ext cx="841449" cy="369204"/>
          </a:xfrm>
          <a:prstGeom prst="rect">
            <a:avLst/>
          </a:prstGeom>
          <a:noFill/>
        </p:spPr>
        <p:txBody>
          <a:bodyPr wrap="none" rtlCol="0">
            <a:spAutoFit/>
          </a:bodyPr>
          <a:lstStyle/>
          <a:p>
            <a:r>
              <a:rPr lang="en-US" sz="1799" dirty="0"/>
              <a:t>Parent</a:t>
            </a:r>
          </a:p>
        </p:txBody>
      </p:sp>
      <p:sp>
        <p:nvSpPr>
          <p:cNvPr id="14" name="TextBox 13">
            <a:extLst>
              <a:ext uri="{FF2B5EF4-FFF2-40B4-BE49-F238E27FC236}">
                <a16:creationId xmlns:a16="http://schemas.microsoft.com/office/drawing/2014/main" id="{816F3CEA-362F-4437-83F9-B2D89BBE0BF6}"/>
              </a:ext>
            </a:extLst>
          </p:cNvPr>
          <p:cNvSpPr txBox="1"/>
          <p:nvPr/>
        </p:nvSpPr>
        <p:spPr>
          <a:xfrm>
            <a:off x="5804449" y="4468464"/>
            <a:ext cx="2362200" cy="369204"/>
          </a:xfrm>
          <a:prstGeom prst="rect">
            <a:avLst/>
          </a:prstGeom>
          <a:noFill/>
        </p:spPr>
        <p:txBody>
          <a:bodyPr wrap="square" rtlCol="0">
            <a:spAutoFit/>
          </a:bodyPr>
          <a:lstStyle/>
          <a:p>
            <a:pPr algn="ctr"/>
            <a:r>
              <a:rPr lang="en-US" sz="1799" dirty="0"/>
              <a:t>Neighborhood Group</a:t>
            </a:r>
          </a:p>
        </p:txBody>
      </p:sp>
      <p:sp>
        <p:nvSpPr>
          <p:cNvPr id="15" name="TextBox 14">
            <a:extLst>
              <a:ext uri="{FF2B5EF4-FFF2-40B4-BE49-F238E27FC236}">
                <a16:creationId xmlns:a16="http://schemas.microsoft.com/office/drawing/2014/main" id="{4CC35005-E4F6-4400-A478-334B0840C8CB}"/>
              </a:ext>
            </a:extLst>
          </p:cNvPr>
          <p:cNvSpPr txBox="1"/>
          <p:nvPr/>
        </p:nvSpPr>
        <p:spPr>
          <a:xfrm>
            <a:off x="5865812" y="4193554"/>
            <a:ext cx="876935" cy="369108"/>
          </a:xfrm>
          <a:prstGeom prst="rect">
            <a:avLst/>
          </a:prstGeom>
          <a:noFill/>
        </p:spPr>
        <p:txBody>
          <a:bodyPr wrap="none" rtlCol="0">
            <a:spAutoFit/>
          </a:bodyPr>
          <a:lstStyle/>
          <a:p>
            <a:r>
              <a:rPr lang="en-US" sz="1799" dirty="0"/>
              <a:t>Church</a:t>
            </a:r>
          </a:p>
        </p:txBody>
      </p:sp>
      <p:sp>
        <p:nvSpPr>
          <p:cNvPr id="16" name="TextBox 15">
            <a:extLst>
              <a:ext uri="{FF2B5EF4-FFF2-40B4-BE49-F238E27FC236}">
                <a16:creationId xmlns:a16="http://schemas.microsoft.com/office/drawing/2014/main" id="{189825D3-7F20-45BA-8A97-885CCFA6E2C2}"/>
              </a:ext>
            </a:extLst>
          </p:cNvPr>
          <p:cNvSpPr txBox="1"/>
          <p:nvPr/>
        </p:nvSpPr>
        <p:spPr>
          <a:xfrm>
            <a:off x="5690638" y="4750641"/>
            <a:ext cx="1860307" cy="369204"/>
          </a:xfrm>
          <a:prstGeom prst="rect">
            <a:avLst/>
          </a:prstGeom>
          <a:noFill/>
        </p:spPr>
        <p:txBody>
          <a:bodyPr wrap="square" rtlCol="0">
            <a:spAutoFit/>
          </a:bodyPr>
          <a:lstStyle/>
          <a:p>
            <a:pPr algn="ctr"/>
            <a:r>
              <a:rPr lang="en-US" sz="1799" dirty="0"/>
              <a:t>Parent Group</a:t>
            </a:r>
          </a:p>
        </p:txBody>
      </p:sp>
      <p:sp>
        <p:nvSpPr>
          <p:cNvPr id="17" name="TextBox 16">
            <a:extLst>
              <a:ext uri="{FF2B5EF4-FFF2-40B4-BE49-F238E27FC236}">
                <a16:creationId xmlns:a16="http://schemas.microsoft.com/office/drawing/2014/main" id="{B9AA1FF3-802A-4226-847E-4E030D797952}"/>
              </a:ext>
            </a:extLst>
          </p:cNvPr>
          <p:cNvSpPr txBox="1"/>
          <p:nvPr/>
        </p:nvSpPr>
        <p:spPr>
          <a:xfrm>
            <a:off x="5821277" y="3918548"/>
            <a:ext cx="2630114" cy="369204"/>
          </a:xfrm>
          <a:prstGeom prst="rect">
            <a:avLst/>
          </a:prstGeom>
          <a:noFill/>
        </p:spPr>
        <p:txBody>
          <a:bodyPr wrap="square" rtlCol="0">
            <a:spAutoFit/>
          </a:bodyPr>
          <a:lstStyle/>
          <a:p>
            <a:pPr algn="ctr"/>
            <a:r>
              <a:rPr lang="en-US" sz="1799" dirty="0"/>
              <a:t>Community Organization</a:t>
            </a:r>
          </a:p>
        </p:txBody>
      </p:sp>
      <p:sp>
        <p:nvSpPr>
          <p:cNvPr id="18" name="TextBox 17">
            <a:extLst>
              <a:ext uri="{FF2B5EF4-FFF2-40B4-BE49-F238E27FC236}">
                <a16:creationId xmlns:a16="http://schemas.microsoft.com/office/drawing/2014/main" id="{6106965B-7C69-4EE4-9730-04008DD785EB}"/>
              </a:ext>
            </a:extLst>
          </p:cNvPr>
          <p:cNvSpPr txBox="1"/>
          <p:nvPr/>
        </p:nvSpPr>
        <p:spPr>
          <a:xfrm>
            <a:off x="8304212" y="1128748"/>
            <a:ext cx="1109310" cy="369108"/>
          </a:xfrm>
          <a:prstGeom prst="rect">
            <a:avLst/>
          </a:prstGeom>
          <a:noFill/>
        </p:spPr>
        <p:txBody>
          <a:bodyPr wrap="none" rtlCol="0">
            <a:spAutoFit/>
          </a:bodyPr>
          <a:lstStyle/>
          <a:p>
            <a:r>
              <a:rPr lang="en-US" sz="1799" dirty="0"/>
              <a:t>LA family</a:t>
            </a:r>
          </a:p>
        </p:txBody>
      </p:sp>
      <p:sp>
        <p:nvSpPr>
          <p:cNvPr id="19" name="TextBox 18">
            <a:extLst>
              <a:ext uri="{FF2B5EF4-FFF2-40B4-BE49-F238E27FC236}">
                <a16:creationId xmlns:a16="http://schemas.microsoft.com/office/drawing/2014/main" id="{6AE8A970-315D-4763-BE9F-3D485A1FE175}"/>
              </a:ext>
            </a:extLst>
          </p:cNvPr>
          <p:cNvSpPr txBox="1"/>
          <p:nvPr/>
        </p:nvSpPr>
        <p:spPr>
          <a:xfrm>
            <a:off x="-7090" y="6487871"/>
            <a:ext cx="2990562" cy="369204"/>
          </a:xfrm>
          <a:prstGeom prst="rect">
            <a:avLst/>
          </a:prstGeom>
          <a:noFill/>
        </p:spPr>
        <p:txBody>
          <a:bodyPr wrap="none" rtlCol="0">
            <a:spAutoFit/>
          </a:bodyPr>
          <a:lstStyle/>
          <a:p>
            <a:r>
              <a:rPr lang="en-US" sz="1799" dirty="0"/>
              <a:t>Reference: FEMA Ready.gov </a:t>
            </a:r>
          </a:p>
        </p:txBody>
      </p:sp>
      <p:sp>
        <p:nvSpPr>
          <p:cNvPr id="24" name="TextBox 23">
            <a:extLst>
              <a:ext uri="{FF2B5EF4-FFF2-40B4-BE49-F238E27FC236}">
                <a16:creationId xmlns:a16="http://schemas.microsoft.com/office/drawing/2014/main" id="{68C302E0-A1D6-40CF-4F18-7579545324EB}"/>
              </a:ext>
            </a:extLst>
          </p:cNvPr>
          <p:cNvSpPr txBox="1"/>
          <p:nvPr/>
        </p:nvSpPr>
        <p:spPr>
          <a:xfrm>
            <a:off x="8451391" y="1589455"/>
            <a:ext cx="644728" cy="369204"/>
          </a:xfrm>
          <a:prstGeom prst="rect">
            <a:avLst/>
          </a:prstGeom>
          <a:noFill/>
        </p:spPr>
        <p:txBody>
          <a:bodyPr wrap="none" rtlCol="0">
            <a:spAutoFit/>
          </a:bodyPr>
          <a:lstStyle/>
          <a:p>
            <a:r>
              <a:rPr lang="en-US" sz="1799" dirty="0"/>
              <a:t>Park</a:t>
            </a:r>
          </a:p>
        </p:txBody>
      </p:sp>
      <p:sp>
        <p:nvSpPr>
          <p:cNvPr id="25" name="TextBox 24">
            <a:extLst>
              <a:ext uri="{FF2B5EF4-FFF2-40B4-BE49-F238E27FC236}">
                <a16:creationId xmlns:a16="http://schemas.microsoft.com/office/drawing/2014/main" id="{F22EE3F8-9A22-A085-1D66-FFB1910E6FC4}"/>
              </a:ext>
            </a:extLst>
          </p:cNvPr>
          <p:cNvSpPr txBox="1"/>
          <p:nvPr/>
        </p:nvSpPr>
        <p:spPr>
          <a:xfrm>
            <a:off x="8129027" y="610865"/>
            <a:ext cx="744050" cy="369204"/>
          </a:xfrm>
          <a:prstGeom prst="rect">
            <a:avLst/>
          </a:prstGeom>
          <a:noFill/>
        </p:spPr>
        <p:txBody>
          <a:bodyPr wrap="none" rtlCol="0">
            <a:spAutoFit/>
          </a:bodyPr>
          <a:lstStyle/>
          <a:p>
            <a:r>
              <a:rPr lang="en-US" sz="1799" dirty="0"/>
              <a:t>Sister</a:t>
            </a:r>
          </a:p>
        </p:txBody>
      </p:sp>
      <p:sp>
        <p:nvSpPr>
          <p:cNvPr id="3" name="TextBox 2">
            <a:extLst>
              <a:ext uri="{FF2B5EF4-FFF2-40B4-BE49-F238E27FC236}">
                <a16:creationId xmlns:a16="http://schemas.microsoft.com/office/drawing/2014/main" id="{E70445CE-511D-E838-22CF-CF2D313AAA97}"/>
              </a:ext>
            </a:extLst>
          </p:cNvPr>
          <p:cNvSpPr txBox="1"/>
          <p:nvPr/>
        </p:nvSpPr>
        <p:spPr>
          <a:xfrm>
            <a:off x="5979053" y="2549469"/>
            <a:ext cx="3299365" cy="369204"/>
          </a:xfrm>
          <a:prstGeom prst="rect">
            <a:avLst/>
          </a:prstGeom>
          <a:noFill/>
        </p:spPr>
        <p:txBody>
          <a:bodyPr wrap="none" rtlCol="0">
            <a:spAutoFit/>
          </a:bodyPr>
          <a:lstStyle/>
          <a:p>
            <a:r>
              <a:rPr lang="en-US" sz="1799" dirty="0"/>
              <a:t>Aunt  – has breathing problems</a:t>
            </a:r>
          </a:p>
        </p:txBody>
      </p:sp>
    </p:spTree>
    <p:extLst>
      <p:ext uri="{BB962C8B-B14F-4D97-AF65-F5344CB8AC3E}">
        <p14:creationId xmlns:p14="http://schemas.microsoft.com/office/powerpoint/2010/main" val="358568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647F30A-2996-44CA-BE9C-AD189A9869E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5730"/>
          <a:stretch/>
        </p:blipFill>
        <p:spPr>
          <a:xfrm>
            <a:off x="19" y="894"/>
            <a:ext cx="12188805" cy="6856213"/>
          </a:xfrm>
          <a:prstGeom prst="rect">
            <a:avLst/>
          </a:prstGeom>
        </p:spPr>
      </p:pic>
      <p:sp>
        <p:nvSpPr>
          <p:cNvPr id="2" name="Title 1"/>
          <p:cNvSpPr>
            <a:spLocks noGrp="1"/>
          </p:cNvSpPr>
          <p:nvPr>
            <p:ph type="ctrTitle"/>
          </p:nvPr>
        </p:nvSpPr>
        <p:spPr>
          <a:xfrm>
            <a:off x="3366300" y="2301241"/>
            <a:ext cx="5456224" cy="1482834"/>
          </a:xfrm>
          <a:solidFill>
            <a:schemeClr val="bg1"/>
          </a:solidFill>
        </p:spPr>
        <p:txBody>
          <a:bodyPr>
            <a:normAutofit fontScale="90000"/>
          </a:bodyPr>
          <a:lstStyle/>
          <a:p>
            <a:pPr algn="ctr"/>
            <a:r>
              <a:rPr lang="en-US" dirty="0"/>
              <a:t>Power Shutoffs &amp; Outages</a:t>
            </a:r>
          </a:p>
        </p:txBody>
      </p:sp>
      <p:pic>
        <p:nvPicPr>
          <p:cNvPr id="5122" name="Picture 2">
            <a:extLst>
              <a:ext uri="{FF2B5EF4-FFF2-40B4-BE49-F238E27FC236}">
                <a16:creationId xmlns:a16="http://schemas.microsoft.com/office/drawing/2014/main" id="{0C11DD2A-7969-6021-57B0-6EB54E253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649" y="6323706"/>
            <a:ext cx="8391525"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11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331A-9DE2-4851-99F1-ABBFF4E40B9B}"/>
              </a:ext>
            </a:extLst>
          </p:cNvPr>
          <p:cNvSpPr>
            <a:spLocks noGrp="1"/>
          </p:cNvSpPr>
          <p:nvPr>
            <p:ph type="title"/>
          </p:nvPr>
        </p:nvSpPr>
        <p:spPr>
          <a:xfrm>
            <a:off x="837982" y="762000"/>
            <a:ext cx="5249948" cy="1806834"/>
          </a:xfrm>
        </p:spPr>
        <p:txBody>
          <a:bodyPr vert="horz" lIns="91416" tIns="45708" rIns="91416" bIns="45708" rtlCol="0" anchor="ctr">
            <a:normAutofit/>
          </a:bodyPr>
          <a:lstStyle/>
          <a:p>
            <a:r>
              <a:rPr lang="en-US" dirty="0"/>
              <a:t>PG&amp;E Public Safety Power Shutoffs (PSPS)</a:t>
            </a:r>
          </a:p>
        </p:txBody>
      </p:sp>
      <p:sp>
        <p:nvSpPr>
          <p:cNvPr id="3" name="Content Placeholder 2">
            <a:extLst>
              <a:ext uri="{FF2B5EF4-FFF2-40B4-BE49-F238E27FC236}">
                <a16:creationId xmlns:a16="http://schemas.microsoft.com/office/drawing/2014/main" id="{AEA7DF36-F39D-4FCC-B864-109DE8E1530A}"/>
              </a:ext>
            </a:extLst>
          </p:cNvPr>
          <p:cNvSpPr>
            <a:spLocks noGrp="1"/>
          </p:cNvSpPr>
          <p:nvPr>
            <p:ph sz="half" idx="1"/>
          </p:nvPr>
        </p:nvSpPr>
        <p:spPr>
          <a:xfrm>
            <a:off x="837982" y="2763910"/>
            <a:ext cx="4618418" cy="3842665"/>
          </a:xfrm>
        </p:spPr>
        <p:txBody>
          <a:bodyPr vert="horz" lIns="91416" tIns="45708" rIns="91416" bIns="45708" rtlCol="0">
            <a:normAutofit/>
          </a:bodyPr>
          <a:lstStyle/>
          <a:p>
            <a:pPr marL="45720" indent="0">
              <a:buNone/>
            </a:pPr>
            <a:r>
              <a:rPr lang="en-US" sz="1999" dirty="0"/>
              <a:t>Utilities may temporarily turn off power to specific areas to reduce the risk of fires caused by electric infrastructure- this is called a Public Safety Power Shutoff </a:t>
            </a:r>
          </a:p>
          <a:p>
            <a:pPr marL="45720" indent="0">
              <a:buNone/>
            </a:pPr>
            <a:r>
              <a:rPr lang="en-US" sz="1999" dirty="0"/>
              <a:t>PG&amp;E posts up-to-date information about PSPS events and power outages on its website:</a:t>
            </a:r>
          </a:p>
          <a:p>
            <a:pPr marL="45720" indent="0">
              <a:buNone/>
            </a:pPr>
            <a:r>
              <a:rPr lang="en-US" sz="1999" dirty="0" err="1"/>
              <a:t>pgealerts.alerts</a:t>
            </a:r>
            <a:r>
              <a:rPr lang="en-US" sz="1999" dirty="0"/>
              <a:t>.</a:t>
            </a:r>
          </a:p>
          <a:p>
            <a:pPr marL="45720" indent="0">
              <a:buNone/>
            </a:pPr>
            <a:r>
              <a:rPr lang="en-US" sz="1999" dirty="0"/>
              <a:t>pge.com/updates/ </a:t>
            </a:r>
          </a:p>
        </p:txBody>
      </p:sp>
      <p:pic>
        <p:nvPicPr>
          <p:cNvPr id="7170" name="Picture 2">
            <a:extLst>
              <a:ext uri="{FF2B5EF4-FFF2-40B4-BE49-F238E27FC236}">
                <a16:creationId xmlns:a16="http://schemas.microsoft.com/office/drawing/2014/main" id="{0247BAA4-F3FE-6268-A18E-559299DF6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164" y="4948237"/>
            <a:ext cx="1658338" cy="165833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7">
            <a:extLst>
              <a:ext uri="{FF2B5EF4-FFF2-40B4-BE49-F238E27FC236}">
                <a16:creationId xmlns:a16="http://schemas.microsoft.com/office/drawing/2014/main" id="{B0F57718-3F62-D8CD-5883-C397DBC46CDB}"/>
              </a:ext>
            </a:extLst>
          </p:cNvPr>
          <p:cNvPicPr>
            <a:picLocks noChangeAspect="1"/>
          </p:cNvPicPr>
          <p:nvPr/>
        </p:nvPicPr>
        <p:blipFill rotWithShape="1">
          <a:blip r:embed="rId4"/>
          <a:srcRect r="81989"/>
          <a:stretch/>
        </p:blipFill>
        <p:spPr>
          <a:xfrm>
            <a:off x="6132209" y="4376057"/>
            <a:ext cx="574386" cy="2265604"/>
          </a:xfrm>
          <a:prstGeom prst="rect">
            <a:avLst/>
          </a:prstGeom>
        </p:spPr>
      </p:pic>
      <p:pic>
        <p:nvPicPr>
          <p:cNvPr id="7" name="Content Placeholder 12">
            <a:extLst>
              <a:ext uri="{FF2B5EF4-FFF2-40B4-BE49-F238E27FC236}">
                <a16:creationId xmlns:a16="http://schemas.microsoft.com/office/drawing/2014/main" id="{287B9F11-AA94-CA61-60E4-AD0D1D8D1B62}"/>
              </a:ext>
            </a:extLst>
          </p:cNvPr>
          <p:cNvPicPr>
            <a:picLocks noGrp="1" noChangeAspect="1"/>
          </p:cNvPicPr>
          <p:nvPr>
            <p:ph sz="half" idx="2"/>
          </p:nvPr>
        </p:nvPicPr>
        <p:blipFill>
          <a:blip r:embed="rId5"/>
          <a:stretch>
            <a:fillRect/>
          </a:stretch>
        </p:blipFill>
        <p:spPr>
          <a:xfrm>
            <a:off x="6178466" y="702633"/>
            <a:ext cx="5180251" cy="3356371"/>
          </a:xfrm>
        </p:spPr>
      </p:pic>
      <p:pic>
        <p:nvPicPr>
          <p:cNvPr id="8" name="Picture 7" descr="A picture containing diagram&#10;&#10;Description automatically generated">
            <a:extLst>
              <a:ext uri="{FF2B5EF4-FFF2-40B4-BE49-F238E27FC236}">
                <a16:creationId xmlns:a16="http://schemas.microsoft.com/office/drawing/2014/main" id="{DB557A04-9C84-DF30-6C96-33D821E3DB54}"/>
              </a:ext>
            </a:extLst>
          </p:cNvPr>
          <p:cNvPicPr>
            <a:picLocks noChangeAspect="1"/>
          </p:cNvPicPr>
          <p:nvPr/>
        </p:nvPicPr>
        <p:blipFill>
          <a:blip r:embed="rId6"/>
          <a:stretch>
            <a:fillRect/>
          </a:stretch>
        </p:blipFill>
        <p:spPr>
          <a:xfrm>
            <a:off x="7739083" y="17808"/>
            <a:ext cx="4035703" cy="1488384"/>
          </a:xfrm>
          <a:prstGeom prst="rect">
            <a:avLst/>
          </a:prstGeom>
        </p:spPr>
      </p:pic>
      <p:sp>
        <p:nvSpPr>
          <p:cNvPr id="10" name="TextBox 9">
            <a:extLst>
              <a:ext uri="{FF2B5EF4-FFF2-40B4-BE49-F238E27FC236}">
                <a16:creationId xmlns:a16="http://schemas.microsoft.com/office/drawing/2014/main" id="{A1D1CC9C-154E-ABB6-6C0C-598BC33C036C}"/>
              </a:ext>
            </a:extLst>
          </p:cNvPr>
          <p:cNvSpPr txBox="1"/>
          <p:nvPr/>
        </p:nvSpPr>
        <p:spPr>
          <a:xfrm>
            <a:off x="6809935" y="4308530"/>
            <a:ext cx="5421086" cy="2400657"/>
          </a:xfrm>
          <a:prstGeom prst="rect">
            <a:avLst/>
          </a:prstGeom>
          <a:noFill/>
        </p:spPr>
        <p:txBody>
          <a:bodyPr wrap="square" rtlCol="0">
            <a:spAutoFit/>
          </a:bodyPr>
          <a:lstStyle/>
          <a:p>
            <a:r>
              <a:rPr lang="en-US" sz="3000" dirty="0"/>
              <a:t>Humidity</a:t>
            </a:r>
          </a:p>
          <a:p>
            <a:r>
              <a:rPr lang="en-US" sz="3000" dirty="0"/>
              <a:t>High Winds </a:t>
            </a:r>
          </a:p>
          <a:p>
            <a:r>
              <a:rPr lang="en-US" sz="3000" dirty="0"/>
              <a:t>Fuel Conditions </a:t>
            </a:r>
          </a:p>
          <a:p>
            <a:r>
              <a:rPr lang="en-US" sz="3000" dirty="0"/>
              <a:t>Red Flag (Fire Risk) Warning </a:t>
            </a:r>
          </a:p>
          <a:p>
            <a:r>
              <a:rPr lang="en-US" sz="3000" dirty="0"/>
              <a:t>Observations </a:t>
            </a:r>
          </a:p>
        </p:txBody>
      </p:sp>
      <p:sp>
        <p:nvSpPr>
          <p:cNvPr id="4" name="Google Shape;416;p28">
            <a:extLst>
              <a:ext uri="{FF2B5EF4-FFF2-40B4-BE49-F238E27FC236}">
                <a16:creationId xmlns:a16="http://schemas.microsoft.com/office/drawing/2014/main" id="{435B0D9D-0305-2F87-0477-22467E65B22F}"/>
              </a:ext>
            </a:extLst>
          </p:cNvPr>
          <p:cNvSpPr txBox="1"/>
          <p:nvPr/>
        </p:nvSpPr>
        <p:spPr>
          <a:xfrm>
            <a:off x="9052761" y="4108475"/>
            <a:ext cx="2922504" cy="40011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000" u="sng">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CalFire Fire-Threat Map for Alameda County (6/15/23)</a:t>
            </a:r>
            <a:endParaRPr sz="100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86414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211AE0-0F2A-4186-83E0-92CDFD88FABE}"/>
              </a:ext>
            </a:extLst>
          </p:cNvPr>
          <p:cNvSpPr>
            <a:spLocks noGrp="1"/>
          </p:cNvSpPr>
          <p:nvPr>
            <p:ph type="title"/>
          </p:nvPr>
        </p:nvSpPr>
        <p:spPr>
          <a:xfrm>
            <a:off x="1065211" y="533400"/>
            <a:ext cx="10266817" cy="1066800"/>
          </a:xfrm>
        </p:spPr>
        <p:txBody>
          <a:bodyPr>
            <a:normAutofit fontScale="90000"/>
          </a:bodyPr>
          <a:lstStyle/>
          <a:p>
            <a:r>
              <a:rPr lang="en-US" dirty="0"/>
              <a:t>Be prepared for planned or unplanned power shutoffs, caused by storms or fire risk </a:t>
            </a:r>
            <a:endParaRPr lang="en-US" sz="3499" dirty="0"/>
          </a:p>
        </p:txBody>
      </p:sp>
      <p:pic>
        <p:nvPicPr>
          <p:cNvPr id="8" name="Content Placeholder 7">
            <a:extLst>
              <a:ext uri="{FF2B5EF4-FFF2-40B4-BE49-F238E27FC236}">
                <a16:creationId xmlns:a16="http://schemas.microsoft.com/office/drawing/2014/main" id="{2E0EF9CE-789F-4FA9-BA70-8139EB51D9CE}"/>
              </a:ext>
            </a:extLst>
          </p:cNvPr>
          <p:cNvPicPr>
            <a:picLocks noGrp="1" noChangeAspect="1"/>
          </p:cNvPicPr>
          <p:nvPr>
            <p:ph idx="1"/>
          </p:nvPr>
        </p:nvPicPr>
        <p:blipFill rotWithShape="1">
          <a:blip r:embed="rId3"/>
          <a:srcRect b="58891"/>
          <a:stretch/>
        </p:blipFill>
        <p:spPr>
          <a:xfrm>
            <a:off x="1673583" y="1902931"/>
            <a:ext cx="8841659" cy="1803656"/>
          </a:xfrm>
        </p:spPr>
      </p:pic>
      <p:pic>
        <p:nvPicPr>
          <p:cNvPr id="8194" name="Picture 2" descr="Free View of Electric Post Stock Photo">
            <a:extLst>
              <a:ext uri="{FF2B5EF4-FFF2-40B4-BE49-F238E27FC236}">
                <a16:creationId xmlns:a16="http://schemas.microsoft.com/office/drawing/2014/main" id="{44819B8C-95F6-0072-0FAD-18795D6560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333" b="30953"/>
          <a:stretch/>
        </p:blipFill>
        <p:spPr bwMode="auto">
          <a:xfrm>
            <a:off x="1673583" y="4009318"/>
            <a:ext cx="8693188" cy="26493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78C7EC-02DE-AEFF-B22B-4FE37C6619F8}"/>
              </a:ext>
            </a:extLst>
          </p:cNvPr>
          <p:cNvSpPr txBox="1"/>
          <p:nvPr/>
        </p:nvSpPr>
        <p:spPr>
          <a:xfrm>
            <a:off x="1673583" y="6658671"/>
            <a:ext cx="6096000" cy="800219"/>
          </a:xfrm>
          <a:prstGeom prst="rect">
            <a:avLst/>
          </a:prstGeom>
          <a:noFill/>
        </p:spPr>
        <p:txBody>
          <a:bodyPr wrap="square">
            <a:spAutoFit/>
          </a:bodyPr>
          <a:lstStyle/>
          <a:p>
            <a:pPr rtl="0">
              <a:spcBef>
                <a:spcPts val="0"/>
              </a:spcBef>
              <a:spcAft>
                <a:spcPts val="0"/>
              </a:spcAft>
            </a:pPr>
            <a:r>
              <a:rPr lang="en-US" sz="1000" b="0" i="0" u="none" strike="noStrike" dirty="0">
                <a:solidFill>
                  <a:srgbClr val="0C0C0C"/>
                </a:solidFill>
                <a:effectLst/>
                <a:latin typeface="Libre Franklin" pitchFamily="2" charset="0"/>
              </a:rPr>
              <a:t>Photo by Brett Sayles on </a:t>
            </a:r>
            <a:r>
              <a:rPr lang="en-US" sz="1000" b="0" i="0" u="none" strike="noStrike" dirty="0" err="1">
                <a:solidFill>
                  <a:srgbClr val="0C0C0C"/>
                </a:solidFill>
                <a:effectLst/>
                <a:latin typeface="Libre Franklin" pitchFamily="2" charset="0"/>
              </a:rPr>
              <a:t>Pexels</a:t>
            </a:r>
            <a:endParaRPr lang="en-US" sz="1000" b="0" dirty="0">
              <a:effectLst/>
            </a:endParaRPr>
          </a:p>
          <a:p>
            <a:br>
              <a:rPr lang="en-US" dirty="0"/>
            </a:br>
            <a:endParaRPr lang="en-US" dirty="0"/>
          </a:p>
        </p:txBody>
      </p:sp>
    </p:spTree>
    <p:extLst>
      <p:ext uri="{BB962C8B-B14F-4D97-AF65-F5344CB8AC3E}">
        <p14:creationId xmlns:p14="http://schemas.microsoft.com/office/powerpoint/2010/main" val="1711006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7" name="Google Shape;147;p5"/>
          <p:cNvSpPr txBox="1"/>
          <p:nvPr/>
        </p:nvSpPr>
        <p:spPr>
          <a:xfrm>
            <a:off x="409325" y="146958"/>
            <a:ext cx="5578496" cy="1635778"/>
          </a:xfrm>
          <a:prstGeom prst="rect">
            <a:avLst/>
          </a:prstGeom>
        </p:spPr>
        <p:txBody>
          <a:bodyPr spcFirstLastPara="1" vert="horz" lIns="91416" tIns="45708" rIns="91416" bIns="45708" rtlCol="0" anchor="b" anchorCtr="0">
            <a:normAutofit/>
          </a:bodyPr>
          <a:lstStyle/>
          <a:p>
            <a:pPr>
              <a:lnSpc>
                <a:spcPct val="90000"/>
              </a:lnSpc>
              <a:spcBef>
                <a:spcPct val="0"/>
              </a:spcBef>
              <a:spcAft>
                <a:spcPts val="600"/>
              </a:spcAft>
            </a:pPr>
            <a:r>
              <a:rPr lang="en-US" sz="3999" b="1" dirty="0">
                <a:solidFill>
                  <a:schemeClr val="accent1">
                    <a:lumMod val="75000"/>
                  </a:schemeClr>
                </a:solidFill>
                <a:latin typeface="+mj-lt"/>
                <a:ea typeface="+mj-ea"/>
                <a:cs typeface="+mj-cs"/>
                <a:sym typeface="Calibri"/>
              </a:rPr>
              <a:t>PSPS and Outages: </a:t>
            </a:r>
          </a:p>
          <a:p>
            <a:pPr>
              <a:lnSpc>
                <a:spcPct val="90000"/>
              </a:lnSpc>
              <a:spcBef>
                <a:spcPct val="0"/>
              </a:spcBef>
              <a:spcAft>
                <a:spcPts val="600"/>
              </a:spcAft>
            </a:pPr>
            <a:r>
              <a:rPr lang="en-US" sz="3999" b="1" dirty="0">
                <a:solidFill>
                  <a:schemeClr val="accent1">
                    <a:lumMod val="75000"/>
                  </a:schemeClr>
                </a:solidFill>
                <a:latin typeface="+mj-lt"/>
                <a:ea typeface="+mj-ea"/>
                <a:cs typeface="+mj-cs"/>
                <a:sym typeface="Calibri"/>
              </a:rPr>
              <a:t>Who is most vulnerable?</a:t>
            </a:r>
            <a:endParaRPr lang="en-US" sz="3999" dirty="0">
              <a:solidFill>
                <a:schemeClr val="accent1">
                  <a:lumMod val="75000"/>
                </a:schemeClr>
              </a:solidFill>
              <a:latin typeface="+mj-lt"/>
              <a:ea typeface="+mj-ea"/>
              <a:cs typeface="+mj-cs"/>
            </a:endParaRPr>
          </a:p>
        </p:txBody>
      </p:sp>
      <p:sp>
        <p:nvSpPr>
          <p:cNvPr id="4102" name="Content Placeholder 4101">
            <a:extLst>
              <a:ext uri="{FF2B5EF4-FFF2-40B4-BE49-F238E27FC236}">
                <a16:creationId xmlns:a16="http://schemas.microsoft.com/office/drawing/2014/main" id="{2E3E8DE7-FAEF-4F1B-94FF-63BC575A6BFA}"/>
              </a:ext>
            </a:extLst>
          </p:cNvPr>
          <p:cNvSpPr>
            <a:spLocks noGrp="1"/>
          </p:cNvSpPr>
          <p:nvPr>
            <p:ph idx="1"/>
          </p:nvPr>
        </p:nvSpPr>
        <p:spPr>
          <a:xfrm>
            <a:off x="179614" y="2001699"/>
            <a:ext cx="6239911" cy="4709343"/>
          </a:xfrm>
        </p:spPr>
        <p:txBody>
          <a:bodyPr vert="horz" lIns="91416" tIns="45708" rIns="91416" bIns="45708" rtlCol="0">
            <a:normAutofit fontScale="77500" lnSpcReduction="20000"/>
          </a:bodyPr>
          <a:lstStyle/>
          <a:p>
            <a:pPr marL="935674" lvl="1" indent="-457200">
              <a:spcBef>
                <a:spcPts val="450"/>
              </a:spcBef>
              <a:buClr>
                <a:schemeClr val="tx1"/>
              </a:buClr>
              <a:buSzPts val="1800"/>
            </a:pPr>
            <a:r>
              <a:rPr lang="en-US" dirty="0"/>
              <a:t>Isolated individuals: </a:t>
            </a:r>
            <a:r>
              <a:rPr lang="en-US" dirty="0">
                <a:latin typeface="Source Sans Pro" panose="020B0503030403020204" pitchFamily="34" charset="0"/>
                <a:ea typeface="Source Sans Pro" panose="020B0503030403020204" pitchFamily="34" charset="0"/>
              </a:rPr>
              <a:t>may have limited communication tools</a:t>
            </a:r>
          </a:p>
          <a:p>
            <a:pPr marL="935674" lvl="1" indent="-457200">
              <a:spcBef>
                <a:spcPts val="450"/>
              </a:spcBef>
              <a:buClr>
                <a:schemeClr val="tx1"/>
              </a:buClr>
              <a:buSzPts val="1800"/>
            </a:pPr>
            <a:r>
              <a:rPr lang="en-US" dirty="0"/>
              <a:t>Children and older adults: </a:t>
            </a:r>
            <a:r>
              <a:rPr lang="en-US" dirty="0">
                <a:latin typeface="Source Sans Pro" panose="020B0503030403020204" pitchFamily="34" charset="0"/>
                <a:ea typeface="Source Sans Pro" panose="020B0503030403020204" pitchFamily="34" charset="0"/>
              </a:rPr>
              <a:t>who depend on care facilities </a:t>
            </a:r>
          </a:p>
          <a:p>
            <a:pPr marL="935674" lvl="1" indent="-457200">
              <a:spcBef>
                <a:spcPts val="450"/>
              </a:spcBef>
              <a:buClr>
                <a:schemeClr val="tx1"/>
              </a:buClr>
              <a:buSzPts val="1800"/>
            </a:pPr>
            <a:r>
              <a:rPr lang="en-US" dirty="0"/>
              <a:t>People with disabilities or medical conditions: </a:t>
            </a:r>
            <a:r>
              <a:rPr lang="en-US" dirty="0">
                <a:latin typeface="Source Sans Pro" panose="020B0503030403020204" pitchFamily="34" charset="0"/>
                <a:ea typeface="Source Sans Pro" panose="020B0503030403020204" pitchFamily="34" charset="0"/>
              </a:rPr>
              <a:t>who depend on equipment that requires electricity </a:t>
            </a:r>
          </a:p>
          <a:p>
            <a:pPr marL="935674" lvl="1" indent="-457200">
              <a:spcBef>
                <a:spcPts val="450"/>
              </a:spcBef>
              <a:buClr>
                <a:schemeClr val="tx1"/>
              </a:buClr>
              <a:buSzPts val="1800"/>
            </a:pPr>
            <a:r>
              <a:rPr lang="en-US" dirty="0"/>
              <a:t>Low-income individuals: </a:t>
            </a:r>
            <a:r>
              <a:rPr lang="en-US" dirty="0">
                <a:latin typeface="Source Sans Pro" panose="020B0503030403020204" pitchFamily="34" charset="0"/>
                <a:ea typeface="Source Sans Pro" panose="020B0503030403020204" pitchFamily="34" charset="0"/>
              </a:rPr>
              <a:t>may experience food insecurity due to food spoilage and may lose wages due to businesses being closed </a:t>
            </a:r>
          </a:p>
          <a:p>
            <a:pPr marL="935674" lvl="1" indent="-457200">
              <a:spcBef>
                <a:spcPts val="450"/>
              </a:spcBef>
              <a:buClr>
                <a:schemeClr val="tx1"/>
              </a:buClr>
              <a:buSzPts val="1800"/>
            </a:pPr>
            <a:r>
              <a:rPr lang="en-US" dirty="0"/>
              <a:t>Overlapping vulnerabilities: </a:t>
            </a:r>
            <a:r>
              <a:rPr lang="en-US" dirty="0">
                <a:latin typeface="Source Sans Pro" panose="020B0503030403020204" pitchFamily="34" charset="0"/>
                <a:ea typeface="Source Sans Pro" panose="020B0503030403020204" pitchFamily="34" charset="0"/>
              </a:rPr>
              <a:t>to heat and other hazards </a:t>
            </a:r>
          </a:p>
          <a:p>
            <a:pPr marL="935674" lvl="1" indent="-457200">
              <a:spcBef>
                <a:spcPts val="450"/>
              </a:spcBef>
              <a:buClr>
                <a:schemeClr val="tx1"/>
              </a:buClr>
              <a:buSzPts val="1800"/>
            </a:pPr>
            <a:r>
              <a:rPr lang="en-US" dirty="0">
                <a:latin typeface="Source Sans Pro" panose="020B0503030403020204" pitchFamily="34" charset="0"/>
                <a:ea typeface="Source Sans Pro" panose="020B0503030403020204" pitchFamily="34" charset="0"/>
              </a:rPr>
              <a:t>Homes and businesses with powerlines in elevated or extreme wildfire risk areas </a:t>
            </a:r>
          </a:p>
          <a:p>
            <a:pPr marL="935674" lvl="1" indent="-457200">
              <a:spcBef>
                <a:spcPts val="450"/>
              </a:spcBef>
              <a:buClr>
                <a:schemeClr val="tx1"/>
              </a:buClr>
              <a:buSzPts val="1800"/>
            </a:pPr>
            <a:r>
              <a:rPr lang="en-US" dirty="0">
                <a:latin typeface="Source Sans Pro" panose="020B0503030403020204" pitchFamily="34" charset="0"/>
                <a:ea typeface="Source Sans Pro" panose="020B0503030403020204" pitchFamily="34" charset="0"/>
              </a:rPr>
              <a:t>(During storms) people with powered sump pumps often in basements  </a:t>
            </a:r>
          </a:p>
          <a:p>
            <a:endParaRPr lang="en-US" sz="1699" dirty="0"/>
          </a:p>
        </p:txBody>
      </p:sp>
      <p:pic>
        <p:nvPicPr>
          <p:cNvPr id="4098" name="Picture 2" descr="Image result for pge power outage headline">
            <a:extLst>
              <a:ext uri="{FF2B5EF4-FFF2-40B4-BE49-F238E27FC236}">
                <a16:creationId xmlns:a16="http://schemas.microsoft.com/office/drawing/2014/main" id="{45CBA9CA-E693-47F5-A0A3-1586AD1C7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21" r="6946"/>
          <a:stretch/>
        </p:blipFill>
        <p:spPr bwMode="auto">
          <a:xfrm>
            <a:off x="6816502" y="365922"/>
            <a:ext cx="4157780" cy="2933236"/>
          </a:xfrm>
          <a:prstGeom prst="rect">
            <a:avLst/>
          </a:prstGeom>
          <a:noFill/>
          <a:extLst>
            <a:ext uri="{909E8E84-426E-40DD-AFC4-6F175D3DCCD1}">
              <a14:hiddenFill xmlns:a14="http://schemas.microsoft.com/office/drawing/2010/main">
                <a:solidFill>
                  <a:srgbClr val="FFFFFF"/>
                </a:solidFill>
              </a14:hiddenFill>
            </a:ext>
          </a:extLst>
        </p:spPr>
      </p:pic>
      <p:pic>
        <p:nvPicPr>
          <p:cNvPr id="144" name="Google Shape;144;p5"/>
          <p:cNvPicPr preferRelativeResize="0">
            <a:picLocks/>
          </p:cNvPicPr>
          <p:nvPr/>
        </p:nvPicPr>
        <p:blipFill rotWithShape="1">
          <a:blip r:embed="rId4"/>
          <a:srcRect l="10370" r="4924" b="-3"/>
          <a:stretch/>
        </p:blipFill>
        <p:spPr>
          <a:xfrm>
            <a:off x="6816502" y="3597840"/>
            <a:ext cx="4852421" cy="2935934"/>
          </a:xfrm>
          <a:prstGeom prst="rect">
            <a:avLst/>
          </a:prstGeom>
          <a:noFill/>
        </p:spPr>
      </p:pic>
      <p:pic>
        <p:nvPicPr>
          <p:cNvPr id="9218" name="Picture 2">
            <a:extLst>
              <a:ext uri="{FF2B5EF4-FFF2-40B4-BE49-F238E27FC236}">
                <a16:creationId xmlns:a16="http://schemas.microsoft.com/office/drawing/2014/main" id="{B259B5BF-ECBD-B676-3291-9FF4DAB44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8150" y="365922"/>
            <a:ext cx="2520773" cy="29108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5ED1-C8CC-4075-B5C0-3C12B4133CCB}"/>
              </a:ext>
            </a:extLst>
          </p:cNvPr>
          <p:cNvSpPr>
            <a:spLocks noGrp="1"/>
          </p:cNvSpPr>
          <p:nvPr>
            <p:ph type="title"/>
          </p:nvPr>
        </p:nvSpPr>
        <p:spPr>
          <a:xfrm>
            <a:off x="862785" y="255863"/>
            <a:ext cx="10510124" cy="1324873"/>
          </a:xfrm>
        </p:spPr>
        <p:txBody>
          <a:bodyPr>
            <a:normAutofit/>
          </a:bodyPr>
          <a:lstStyle/>
          <a:p>
            <a:r>
              <a:rPr lang="en-US" b="1" dirty="0"/>
              <a:t>Existing Program Support for Households</a:t>
            </a:r>
          </a:p>
        </p:txBody>
      </p:sp>
      <p:sp>
        <p:nvSpPr>
          <p:cNvPr id="3" name="Content Placeholder 2">
            <a:extLst>
              <a:ext uri="{FF2B5EF4-FFF2-40B4-BE49-F238E27FC236}">
                <a16:creationId xmlns:a16="http://schemas.microsoft.com/office/drawing/2014/main" id="{7DB43499-B58E-4DF8-A08A-47A3C2BDA2BA}"/>
              </a:ext>
            </a:extLst>
          </p:cNvPr>
          <p:cNvSpPr>
            <a:spLocks noGrp="1"/>
          </p:cNvSpPr>
          <p:nvPr>
            <p:ph idx="1"/>
          </p:nvPr>
        </p:nvSpPr>
        <p:spPr>
          <a:xfrm>
            <a:off x="862785" y="1580737"/>
            <a:ext cx="5012872" cy="4578757"/>
          </a:xfrm>
        </p:spPr>
        <p:txBody>
          <a:bodyPr anchor="ctr">
            <a:normAutofit fontScale="92500" lnSpcReduction="10000"/>
          </a:bodyPr>
          <a:lstStyle/>
          <a:p>
            <a:r>
              <a:rPr lang="en-US" sz="1998" dirty="0">
                <a:hlinkClick r:id="rId3"/>
              </a:rPr>
              <a:t>Medical Baseline Program</a:t>
            </a:r>
            <a:endParaRPr lang="en-US" sz="1998" dirty="0"/>
          </a:p>
          <a:p>
            <a:pPr lvl="1">
              <a:buFont typeface="Courier New" panose="02070309020205020404" pitchFamily="49" charset="0"/>
              <a:buChar char="o"/>
            </a:pPr>
            <a:r>
              <a:rPr lang="en-US" sz="1998" dirty="0"/>
              <a:t>Extra PG&amp;E notifications in advance of PSPS events</a:t>
            </a:r>
          </a:p>
          <a:p>
            <a:pPr lvl="1">
              <a:buFont typeface="Courier New" panose="02070309020205020404" pitchFamily="49" charset="0"/>
              <a:buChar char="o"/>
            </a:pPr>
            <a:r>
              <a:rPr lang="en-US" sz="1998" dirty="0"/>
              <a:t>PG&amp;E Portable Battery Program for income qualified participants</a:t>
            </a:r>
          </a:p>
          <a:p>
            <a:r>
              <a:rPr lang="en-US" sz="1998" dirty="0">
                <a:hlinkClick r:id="rId4"/>
              </a:rPr>
              <a:t>Disability Disaster Access &amp; Resources Program</a:t>
            </a:r>
            <a:endParaRPr lang="en-US" sz="1998" dirty="0"/>
          </a:p>
          <a:p>
            <a:pPr lvl="1"/>
            <a:r>
              <a:rPr lang="en-US" sz="1998" dirty="0"/>
              <a:t>Portable backup batteries, hotel accommodations, accessible transportation, food vouchers</a:t>
            </a:r>
          </a:p>
          <a:p>
            <a:pPr lvl="1"/>
            <a:r>
              <a:rPr lang="en-US" sz="1998" dirty="0"/>
              <a:t>Community Resources for Independent Living (CRIL) in Hayward, CA – 510-881-5743</a:t>
            </a:r>
          </a:p>
          <a:p>
            <a:pPr lvl="1"/>
            <a:r>
              <a:rPr lang="en-US" sz="1998" dirty="0"/>
              <a:t>Center for Independent Living (CIL) in Berkeley, CA – 510-841-4776 </a:t>
            </a:r>
          </a:p>
        </p:txBody>
      </p:sp>
      <p:pic>
        <p:nvPicPr>
          <p:cNvPr id="5" name="Picture 4">
            <a:extLst>
              <a:ext uri="{FF2B5EF4-FFF2-40B4-BE49-F238E27FC236}">
                <a16:creationId xmlns:a16="http://schemas.microsoft.com/office/drawing/2014/main" id="{AA56EA89-28CF-4789-9DC8-9E2120B4BD8A}"/>
              </a:ext>
            </a:extLst>
          </p:cNvPr>
          <p:cNvPicPr>
            <a:picLocks noChangeAspect="1"/>
          </p:cNvPicPr>
          <p:nvPr/>
        </p:nvPicPr>
        <p:blipFill rotWithShape="1">
          <a:blip r:embed="rId5"/>
          <a:srcRect r="3548" b="-3"/>
          <a:stretch/>
        </p:blipFill>
        <p:spPr>
          <a:xfrm>
            <a:off x="6313168" y="1921078"/>
            <a:ext cx="5012872" cy="3898075"/>
          </a:xfrm>
          <a:prstGeom prst="rect">
            <a:avLst/>
          </a:prstGeom>
        </p:spPr>
      </p:pic>
      <p:sp>
        <p:nvSpPr>
          <p:cNvPr id="7" name="TextBox 6">
            <a:extLst>
              <a:ext uri="{FF2B5EF4-FFF2-40B4-BE49-F238E27FC236}">
                <a16:creationId xmlns:a16="http://schemas.microsoft.com/office/drawing/2014/main" id="{1FB629BF-CDF0-423B-BEED-AF5BC92FF46A}"/>
              </a:ext>
            </a:extLst>
          </p:cNvPr>
          <p:cNvSpPr txBox="1"/>
          <p:nvPr/>
        </p:nvSpPr>
        <p:spPr>
          <a:xfrm>
            <a:off x="-5500" y="6487074"/>
            <a:ext cx="1876395" cy="369012"/>
          </a:xfrm>
          <a:prstGeom prst="rect">
            <a:avLst/>
          </a:prstGeom>
          <a:noFill/>
        </p:spPr>
        <p:txBody>
          <a:bodyPr wrap="none" rtlCol="0">
            <a:spAutoFit/>
          </a:bodyPr>
          <a:lstStyle/>
          <a:p>
            <a:r>
              <a:rPr lang="en-US" sz="1798"/>
              <a:t>Reference: PG&amp;E</a:t>
            </a:r>
          </a:p>
        </p:txBody>
      </p:sp>
    </p:spTree>
    <p:extLst>
      <p:ext uri="{BB962C8B-B14F-4D97-AF65-F5344CB8AC3E}">
        <p14:creationId xmlns:p14="http://schemas.microsoft.com/office/powerpoint/2010/main" val="1542946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32" y="366558"/>
            <a:ext cx="9364764" cy="1188410"/>
          </a:xfrm>
        </p:spPr>
        <p:txBody>
          <a:bodyPr>
            <a:normAutofit/>
          </a:bodyPr>
          <a:lstStyle/>
          <a:p>
            <a:r>
              <a:rPr lang="en-US" dirty="0"/>
              <a:t>About us </a:t>
            </a:r>
          </a:p>
        </p:txBody>
      </p:sp>
      <p:sp>
        <p:nvSpPr>
          <p:cNvPr id="3" name="Content Placeholder 2"/>
          <p:cNvSpPr>
            <a:spLocks noGrp="1"/>
          </p:cNvSpPr>
          <p:nvPr>
            <p:ph idx="1"/>
          </p:nvPr>
        </p:nvSpPr>
        <p:spPr>
          <a:xfrm>
            <a:off x="1652932" y="2176598"/>
            <a:ext cx="9364765" cy="4040595"/>
          </a:xfrm>
        </p:spPr>
        <p:txBody>
          <a:bodyPr anchor="t">
            <a:normAutofit/>
          </a:bodyPr>
          <a:lstStyle/>
          <a:p>
            <a:endParaRPr lang="en-US" sz="3199" dirty="0"/>
          </a:p>
        </p:txBody>
      </p:sp>
    </p:spTree>
    <p:extLst>
      <p:ext uri="{BB962C8B-B14F-4D97-AF65-F5344CB8AC3E}">
        <p14:creationId xmlns:p14="http://schemas.microsoft.com/office/powerpoint/2010/main" val="3383513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977F-D0AA-49EA-BD68-14D334492222}"/>
              </a:ext>
            </a:extLst>
          </p:cNvPr>
          <p:cNvSpPr>
            <a:spLocks noGrp="1"/>
          </p:cNvSpPr>
          <p:nvPr>
            <p:ph type="title"/>
          </p:nvPr>
        </p:nvSpPr>
        <p:spPr>
          <a:xfrm>
            <a:off x="837981" y="28074"/>
            <a:ext cx="10512862" cy="1325218"/>
          </a:xfrm>
        </p:spPr>
        <p:txBody>
          <a:bodyPr>
            <a:normAutofit/>
          </a:bodyPr>
          <a:lstStyle/>
          <a:p>
            <a:r>
              <a:rPr lang="en-US"/>
              <a:t>Gaps in Support</a:t>
            </a:r>
          </a:p>
        </p:txBody>
      </p:sp>
      <p:pic>
        <p:nvPicPr>
          <p:cNvPr id="5" name="Picture 4">
            <a:extLst>
              <a:ext uri="{FF2B5EF4-FFF2-40B4-BE49-F238E27FC236}">
                <a16:creationId xmlns:a16="http://schemas.microsoft.com/office/drawing/2014/main" id="{EB2283D1-F123-41F4-93D8-4D26D6A297F2}"/>
              </a:ext>
            </a:extLst>
          </p:cNvPr>
          <p:cNvPicPr>
            <a:picLocks noChangeAspect="1"/>
          </p:cNvPicPr>
          <p:nvPr/>
        </p:nvPicPr>
        <p:blipFill rotWithShape="1">
          <a:blip r:embed="rId3"/>
          <a:srcRect t="19565" r="3" b="2181"/>
          <a:stretch/>
        </p:blipFill>
        <p:spPr>
          <a:xfrm>
            <a:off x="856446" y="1843140"/>
            <a:ext cx="6234584" cy="3659232"/>
          </a:xfrm>
          <a:prstGeom prst="rect">
            <a:avLst/>
          </a:prstGeom>
        </p:spPr>
      </p:pic>
      <p:sp>
        <p:nvSpPr>
          <p:cNvPr id="3" name="Content Placeholder 2">
            <a:extLst>
              <a:ext uri="{FF2B5EF4-FFF2-40B4-BE49-F238E27FC236}">
                <a16:creationId xmlns:a16="http://schemas.microsoft.com/office/drawing/2014/main" id="{8095FCB2-D41A-465F-9D06-767D81F6E233}"/>
              </a:ext>
            </a:extLst>
          </p:cNvPr>
          <p:cNvSpPr>
            <a:spLocks noGrp="1"/>
          </p:cNvSpPr>
          <p:nvPr>
            <p:ph idx="1"/>
          </p:nvPr>
        </p:nvSpPr>
        <p:spPr>
          <a:xfrm>
            <a:off x="7618412" y="1676400"/>
            <a:ext cx="4101539" cy="3992712"/>
          </a:xfrm>
        </p:spPr>
        <p:txBody>
          <a:bodyPr anchor="ctr">
            <a:normAutofit/>
          </a:bodyPr>
          <a:lstStyle/>
          <a:p>
            <a:r>
              <a:rPr lang="en-US" sz="1999" dirty="0"/>
              <a:t>Support for people not on medical baseline, but require refrigerated medication (i.e. insulin) or other equipment</a:t>
            </a:r>
          </a:p>
          <a:p>
            <a:r>
              <a:rPr lang="en-US" sz="1999" dirty="0"/>
              <a:t>Medical baseline has a high access barrier with documentation and may be difficult to get on for people with low English skills even if they qualify</a:t>
            </a:r>
          </a:p>
        </p:txBody>
      </p:sp>
    </p:spTree>
    <p:extLst>
      <p:ext uri="{BB962C8B-B14F-4D97-AF65-F5344CB8AC3E}">
        <p14:creationId xmlns:p14="http://schemas.microsoft.com/office/powerpoint/2010/main" val="1310369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48087B-F11E-4BC0-B276-E3DCBA42AED2}"/>
              </a:ext>
            </a:extLst>
          </p:cNvPr>
          <p:cNvSpPr>
            <a:spLocks noGrp="1"/>
          </p:cNvSpPr>
          <p:nvPr>
            <p:ph idx="1"/>
          </p:nvPr>
        </p:nvSpPr>
        <p:spPr>
          <a:xfrm>
            <a:off x="275665" y="1735482"/>
            <a:ext cx="4891602" cy="4525681"/>
          </a:xfrm>
        </p:spPr>
        <p:txBody>
          <a:bodyPr anchor="ctr">
            <a:normAutofit fontScale="92500"/>
          </a:bodyPr>
          <a:lstStyle/>
          <a:p>
            <a:r>
              <a:rPr lang="en-US" sz="1799" dirty="0">
                <a:solidFill>
                  <a:srgbClr val="595959"/>
                </a:solidFill>
              </a:rPr>
              <a:t>Fill medications early</a:t>
            </a:r>
          </a:p>
          <a:p>
            <a:r>
              <a:rPr lang="en-US" sz="1799" dirty="0">
                <a:solidFill>
                  <a:srgbClr val="595959"/>
                </a:solidFill>
              </a:rPr>
              <a:t>Stock up on non-perishable food </a:t>
            </a:r>
          </a:p>
          <a:p>
            <a:r>
              <a:rPr lang="en-US" sz="1799" dirty="0">
                <a:solidFill>
                  <a:srgbClr val="595959"/>
                </a:solidFill>
              </a:rPr>
              <a:t>Make your own ice to cool food and limit opening the fridge once power is off</a:t>
            </a:r>
          </a:p>
          <a:p>
            <a:r>
              <a:rPr lang="en-US" sz="1799" dirty="0">
                <a:solidFill>
                  <a:srgbClr val="595959"/>
                </a:solidFill>
              </a:rPr>
              <a:t>Find “buddies” for those living alone</a:t>
            </a:r>
          </a:p>
          <a:p>
            <a:r>
              <a:rPr lang="en-US" sz="1799" dirty="0">
                <a:solidFill>
                  <a:srgbClr val="595959"/>
                </a:solidFill>
              </a:rPr>
              <a:t>Call 2-1-1 or the </a:t>
            </a:r>
            <a:r>
              <a:rPr lang="en-US" sz="1799" dirty="0">
                <a:solidFill>
                  <a:srgbClr val="595959"/>
                </a:solidFill>
                <a:hlinkClick r:id="rId3">
                  <a:extLst>
                    <a:ext uri="{A12FA001-AC4F-418D-AE19-62706E023703}">
                      <ahyp:hlinkClr xmlns:ahyp="http://schemas.microsoft.com/office/drawing/2018/hyperlinkcolor" val="tx"/>
                    </a:ext>
                  </a:extLst>
                </a:hlinkClick>
              </a:rPr>
              <a:t>Non-Emergency Power Shutoffs Hotline </a:t>
            </a:r>
            <a:r>
              <a:rPr lang="en-US" sz="1799" dirty="0">
                <a:solidFill>
                  <a:srgbClr val="595959"/>
                </a:solidFill>
              </a:rPr>
              <a:t>at 833-284-3473 for help</a:t>
            </a:r>
          </a:p>
          <a:p>
            <a:r>
              <a:rPr lang="en-US" sz="1799" dirty="0">
                <a:solidFill>
                  <a:srgbClr val="595959"/>
                </a:solidFill>
              </a:rPr>
              <a:t>Have backup keys for electronic keys and locks</a:t>
            </a:r>
          </a:p>
          <a:p>
            <a:r>
              <a:rPr lang="en-US" sz="1799" dirty="0">
                <a:solidFill>
                  <a:srgbClr val="595959"/>
                </a:solidFill>
              </a:rPr>
              <a:t>During shutoff, unplug large electrical appliances that may surge when power returns</a:t>
            </a:r>
          </a:p>
          <a:p>
            <a:r>
              <a:rPr lang="en-US" sz="1799" dirty="0">
                <a:solidFill>
                  <a:srgbClr val="595959"/>
                </a:solidFill>
              </a:rPr>
              <a:t>Keep flashlights and solar/battery lanterns on hand</a:t>
            </a:r>
          </a:p>
          <a:p>
            <a:endParaRPr lang="en-US" sz="1699" dirty="0">
              <a:solidFill>
                <a:srgbClr val="595959"/>
              </a:solidFill>
            </a:endParaRPr>
          </a:p>
        </p:txBody>
      </p:sp>
      <p:pic>
        <p:nvPicPr>
          <p:cNvPr id="7" name="Picture 6">
            <a:extLst>
              <a:ext uri="{FF2B5EF4-FFF2-40B4-BE49-F238E27FC236}">
                <a16:creationId xmlns:a16="http://schemas.microsoft.com/office/drawing/2014/main" id="{C48ABABB-FBA9-46D7-B3BE-55BE5025D522}"/>
              </a:ext>
            </a:extLst>
          </p:cNvPr>
          <p:cNvPicPr>
            <a:picLocks noChangeAspect="1"/>
          </p:cNvPicPr>
          <p:nvPr/>
        </p:nvPicPr>
        <p:blipFill rotWithShape="1">
          <a:blip r:embed="rId4"/>
          <a:srcRect l="16450" r="6181"/>
          <a:stretch/>
        </p:blipFill>
        <p:spPr>
          <a:xfrm>
            <a:off x="5976231" y="800037"/>
            <a:ext cx="5423997" cy="5257926"/>
          </a:xfrm>
          <a:prstGeom prst="rect">
            <a:avLst/>
          </a:prstGeom>
        </p:spPr>
      </p:pic>
      <p:sp>
        <p:nvSpPr>
          <p:cNvPr id="13" name="TextBox 12">
            <a:extLst>
              <a:ext uri="{FF2B5EF4-FFF2-40B4-BE49-F238E27FC236}">
                <a16:creationId xmlns:a16="http://schemas.microsoft.com/office/drawing/2014/main" id="{B79D3C26-CAB5-48B6-AB6C-E84CDA1AA8E2}"/>
              </a:ext>
            </a:extLst>
          </p:cNvPr>
          <p:cNvSpPr txBox="1"/>
          <p:nvPr/>
        </p:nvSpPr>
        <p:spPr>
          <a:xfrm>
            <a:off x="-7089" y="6487871"/>
            <a:ext cx="1876884" cy="369108"/>
          </a:xfrm>
          <a:prstGeom prst="rect">
            <a:avLst/>
          </a:prstGeom>
          <a:noFill/>
        </p:spPr>
        <p:txBody>
          <a:bodyPr wrap="none" rtlCol="0">
            <a:spAutoFit/>
          </a:bodyPr>
          <a:lstStyle/>
          <a:p>
            <a:r>
              <a:rPr lang="en-US" sz="1799"/>
              <a:t>Reference: PG&amp;E</a:t>
            </a:r>
          </a:p>
        </p:txBody>
      </p:sp>
      <p:sp>
        <p:nvSpPr>
          <p:cNvPr id="2" name="Title 1">
            <a:extLst>
              <a:ext uri="{FF2B5EF4-FFF2-40B4-BE49-F238E27FC236}">
                <a16:creationId xmlns:a16="http://schemas.microsoft.com/office/drawing/2014/main" id="{F153BE8F-59A3-40DB-97FC-16B76098BD7D}"/>
              </a:ext>
            </a:extLst>
          </p:cNvPr>
          <p:cNvSpPr>
            <a:spLocks noGrp="1"/>
          </p:cNvSpPr>
          <p:nvPr>
            <p:ph type="title"/>
          </p:nvPr>
        </p:nvSpPr>
        <p:spPr>
          <a:xfrm>
            <a:off x="607870" y="381000"/>
            <a:ext cx="6019941" cy="1127774"/>
          </a:xfrm>
        </p:spPr>
        <p:txBody>
          <a:bodyPr anchor="ctr">
            <a:normAutofit fontScale="90000"/>
          </a:bodyPr>
          <a:lstStyle/>
          <a:p>
            <a:r>
              <a:rPr lang="en-US" sz="3699" dirty="0"/>
              <a:t>PSPS and Outages: </a:t>
            </a:r>
            <a:br>
              <a:rPr lang="en-US" sz="3699" dirty="0"/>
            </a:br>
            <a:r>
              <a:rPr lang="en-US" sz="3699" dirty="0"/>
              <a:t>How to prepare and stay safe </a:t>
            </a:r>
          </a:p>
        </p:txBody>
      </p:sp>
    </p:spTree>
    <p:extLst>
      <p:ext uri="{BB962C8B-B14F-4D97-AF65-F5344CB8AC3E}">
        <p14:creationId xmlns:p14="http://schemas.microsoft.com/office/powerpoint/2010/main" val="3533232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EF13-0F4E-DC0C-7687-7FC79303E254}"/>
              </a:ext>
            </a:extLst>
          </p:cNvPr>
          <p:cNvSpPr>
            <a:spLocks noGrp="1"/>
          </p:cNvSpPr>
          <p:nvPr>
            <p:ph type="title"/>
          </p:nvPr>
        </p:nvSpPr>
        <p:spPr>
          <a:xfrm>
            <a:off x="3834194" y="2625222"/>
            <a:ext cx="4513454" cy="802013"/>
          </a:xfrm>
          <a:solidFill>
            <a:schemeClr val="bg1"/>
          </a:solidFill>
        </p:spPr>
        <p:txBody>
          <a:bodyPr>
            <a:normAutofit fontScale="90000"/>
          </a:bodyPr>
          <a:lstStyle/>
          <a:p>
            <a:r>
              <a:rPr lang="en-US"/>
              <a:t>Storms &amp; Flooding</a:t>
            </a:r>
          </a:p>
        </p:txBody>
      </p:sp>
      <p:sp>
        <p:nvSpPr>
          <p:cNvPr id="4" name="TextBox 3">
            <a:extLst>
              <a:ext uri="{FF2B5EF4-FFF2-40B4-BE49-F238E27FC236}">
                <a16:creationId xmlns:a16="http://schemas.microsoft.com/office/drawing/2014/main" id="{817AA997-6525-BAE9-E8B3-6A0507FB5248}"/>
              </a:ext>
            </a:extLst>
          </p:cNvPr>
          <p:cNvSpPr txBox="1"/>
          <p:nvPr/>
        </p:nvSpPr>
        <p:spPr>
          <a:xfrm>
            <a:off x="218247" y="6523485"/>
            <a:ext cx="93675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Photo by Phillip Flores on </a:t>
            </a:r>
            <a:r>
              <a:rPr lang="en-US" sz="1000" err="1"/>
              <a:t>Unsplash</a:t>
            </a:r>
            <a:r>
              <a:rPr lang="en-US" sz="1000"/>
              <a:t>: </a:t>
            </a:r>
            <a:r>
              <a:rPr lang="en-US" sz="1000">
                <a:ea typeface="+mn-lt"/>
                <a:cs typeface="+mn-lt"/>
                <a:hlinkClick r:id="rId4">
                  <a:extLst>
                    <a:ext uri="{A12FA001-AC4F-418D-AE19-62706E023703}">
                      <ahyp:hlinkClr xmlns:ahyp="http://schemas.microsoft.com/office/drawing/2018/hyperlinkcolor" val="tx"/>
                    </a:ext>
                  </a:extLst>
                </a:hlinkClick>
              </a:rPr>
              <a:t>Yellow caution wet road sign on gray concrete road photo – Free Annangrove nsw Image on Unsplash</a:t>
            </a:r>
            <a:endParaRPr lang="en-US" sz="1000">
              <a:ea typeface="+mn-lt"/>
              <a:cs typeface="+mn-lt"/>
            </a:endParaRPr>
          </a:p>
        </p:txBody>
      </p:sp>
      <p:sp>
        <p:nvSpPr>
          <p:cNvPr id="3" name="TextBox 1">
            <a:extLst>
              <a:ext uri="{FF2B5EF4-FFF2-40B4-BE49-F238E27FC236}">
                <a16:creationId xmlns:a16="http://schemas.microsoft.com/office/drawing/2014/main" id="{2DF78293-AF84-01C2-AFD2-1F9F96FEA3A6}"/>
              </a:ext>
            </a:extLst>
          </p:cNvPr>
          <p:cNvSpPr txBox="1"/>
          <p:nvPr/>
        </p:nvSpPr>
        <p:spPr>
          <a:xfrm>
            <a:off x="1742949" y="6000265"/>
            <a:ext cx="8695944"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solidFill>
                  <a:schemeClr val="bg1"/>
                </a:solidFill>
              </a:rPr>
              <a:t>Rail blocking street with sign that says “road closed by flood”</a:t>
            </a:r>
          </a:p>
          <a:p>
            <a:pPr algn="ctr"/>
            <a:endParaRPr lang="en-US" b="1">
              <a:solidFill>
                <a:schemeClr val="bg1"/>
              </a:solidFill>
            </a:endParaRPr>
          </a:p>
        </p:txBody>
      </p:sp>
    </p:spTree>
    <p:extLst>
      <p:ext uri="{BB962C8B-B14F-4D97-AF65-F5344CB8AC3E}">
        <p14:creationId xmlns:p14="http://schemas.microsoft.com/office/powerpoint/2010/main" val="2468627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FBF56-FB58-3126-764B-4B97DECCDFAD}"/>
              </a:ext>
            </a:extLst>
          </p:cNvPr>
          <p:cNvSpPr>
            <a:spLocks noGrp="1"/>
          </p:cNvSpPr>
          <p:nvPr>
            <p:ph type="title"/>
          </p:nvPr>
        </p:nvSpPr>
        <p:spPr>
          <a:xfrm>
            <a:off x="380290" y="223346"/>
            <a:ext cx="8777761" cy="1708242"/>
          </a:xfrm>
        </p:spPr>
        <p:txBody>
          <a:bodyPr anchor="ctr">
            <a:normAutofit/>
          </a:bodyPr>
          <a:lstStyle/>
          <a:p>
            <a:r>
              <a:rPr lang="en-US" sz="4000"/>
              <a:t>Atmospheric Rivers &amp; Floods</a:t>
            </a:r>
          </a:p>
        </p:txBody>
      </p:sp>
      <p:sp>
        <p:nvSpPr>
          <p:cNvPr id="3" name="Content Placeholder 2">
            <a:extLst>
              <a:ext uri="{FF2B5EF4-FFF2-40B4-BE49-F238E27FC236}">
                <a16:creationId xmlns:a16="http://schemas.microsoft.com/office/drawing/2014/main" id="{A04B7920-58EB-79EA-9EA2-589B951B1901}"/>
              </a:ext>
            </a:extLst>
          </p:cNvPr>
          <p:cNvSpPr>
            <a:spLocks noGrp="1"/>
          </p:cNvSpPr>
          <p:nvPr>
            <p:ph idx="1"/>
          </p:nvPr>
        </p:nvSpPr>
        <p:spPr>
          <a:xfrm>
            <a:off x="405031" y="1729129"/>
            <a:ext cx="5332808" cy="4623800"/>
          </a:xfrm>
        </p:spPr>
        <p:txBody>
          <a:bodyPr vert="horz" lIns="91440" tIns="45720" rIns="91440" bIns="45720" rtlCol="0" anchor="ctr">
            <a:normAutofit/>
          </a:bodyPr>
          <a:lstStyle/>
          <a:p>
            <a:r>
              <a:rPr lang="en-US" sz="2400" dirty="0"/>
              <a:t>"Rivers in the Sky"</a:t>
            </a:r>
          </a:p>
          <a:p>
            <a:pPr>
              <a:buClr>
                <a:srgbClr val="595959"/>
              </a:buClr>
            </a:pPr>
            <a:r>
              <a:rPr lang="en-US" sz="2400" dirty="0"/>
              <a:t>Flash Flood: flooding that begins a few hours, and sometimes even minutes, after intense rainfall </a:t>
            </a:r>
          </a:p>
          <a:p>
            <a:pPr>
              <a:buClr>
                <a:srgbClr val="595959"/>
              </a:buClr>
            </a:pPr>
            <a:r>
              <a:rPr lang="en-US" sz="2400" dirty="0"/>
              <a:t>Flood W</a:t>
            </a:r>
            <a:r>
              <a:rPr lang="en-US" sz="2400" u="sng" dirty="0"/>
              <a:t>atch</a:t>
            </a:r>
            <a:r>
              <a:rPr lang="en-US" sz="2400" dirty="0"/>
              <a:t> </a:t>
            </a:r>
          </a:p>
          <a:p>
            <a:pPr lvl="1">
              <a:buClr>
                <a:srgbClr val="595959"/>
              </a:buClr>
            </a:pPr>
            <a:r>
              <a:rPr lang="en-US" sz="2400" dirty="0"/>
              <a:t>Conditions for floods are favorable and possible </a:t>
            </a:r>
          </a:p>
          <a:p>
            <a:pPr>
              <a:buClr>
                <a:srgbClr val="595959"/>
              </a:buClr>
            </a:pPr>
            <a:r>
              <a:rPr lang="en-US" sz="2400" dirty="0"/>
              <a:t>Flood W</a:t>
            </a:r>
            <a:r>
              <a:rPr lang="en-US" sz="2400" u="sng" dirty="0"/>
              <a:t>arning</a:t>
            </a:r>
            <a:r>
              <a:rPr lang="en-US" sz="2400" dirty="0"/>
              <a:t> </a:t>
            </a:r>
          </a:p>
          <a:p>
            <a:pPr lvl="1">
              <a:buClr>
                <a:srgbClr val="595959"/>
              </a:buClr>
            </a:pPr>
            <a:r>
              <a:rPr lang="en-US" sz="2400" dirty="0"/>
              <a:t>Flooding is imminent or happening </a:t>
            </a:r>
          </a:p>
        </p:txBody>
      </p:sp>
      <p:pic>
        <p:nvPicPr>
          <p:cNvPr id="6" name="Picture 5" descr="California forecasters warn of approaching atmospheric river - Los Angeles Times">
            <a:extLst>
              <a:ext uri="{FF2B5EF4-FFF2-40B4-BE49-F238E27FC236}">
                <a16:creationId xmlns:a16="http://schemas.microsoft.com/office/drawing/2014/main" id="{F7BBD9C1-9533-797D-74FC-679E48FE4BAB}"/>
              </a:ext>
            </a:extLst>
          </p:cNvPr>
          <p:cNvPicPr>
            <a:picLocks noChangeAspect="1"/>
          </p:cNvPicPr>
          <p:nvPr/>
        </p:nvPicPr>
        <p:blipFill>
          <a:blip r:embed="rId3"/>
          <a:stretch>
            <a:fillRect/>
          </a:stretch>
        </p:blipFill>
        <p:spPr>
          <a:xfrm>
            <a:off x="6142870" y="2244984"/>
            <a:ext cx="5741098" cy="3865757"/>
          </a:xfrm>
          <a:prstGeom prst="rect">
            <a:avLst/>
          </a:prstGeom>
        </p:spPr>
      </p:pic>
      <p:sp>
        <p:nvSpPr>
          <p:cNvPr id="7" name="TextBox 6">
            <a:extLst>
              <a:ext uri="{FF2B5EF4-FFF2-40B4-BE49-F238E27FC236}">
                <a16:creationId xmlns:a16="http://schemas.microsoft.com/office/drawing/2014/main" id="{9E43697A-F987-6506-3484-D63E56514582}"/>
              </a:ext>
            </a:extLst>
          </p:cNvPr>
          <p:cNvSpPr txBox="1"/>
          <p:nvPr/>
        </p:nvSpPr>
        <p:spPr>
          <a:xfrm>
            <a:off x="9522308" y="6222124"/>
            <a:ext cx="364024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Paul Duginski/ Los Angeles Times</a:t>
            </a:r>
          </a:p>
        </p:txBody>
      </p:sp>
    </p:spTree>
    <p:extLst>
      <p:ext uri="{BB962C8B-B14F-4D97-AF65-F5344CB8AC3E}">
        <p14:creationId xmlns:p14="http://schemas.microsoft.com/office/powerpoint/2010/main" val="687959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16D0-9B06-1C51-B133-6B4E2E700917}"/>
              </a:ext>
            </a:extLst>
          </p:cNvPr>
          <p:cNvSpPr>
            <a:spLocks noGrp="1"/>
          </p:cNvSpPr>
          <p:nvPr>
            <p:ph type="title"/>
          </p:nvPr>
        </p:nvSpPr>
        <p:spPr>
          <a:xfrm>
            <a:off x="6245476" y="235372"/>
            <a:ext cx="8686801" cy="1066800"/>
          </a:xfrm>
        </p:spPr>
        <p:txBody>
          <a:bodyPr/>
          <a:lstStyle/>
          <a:p>
            <a:r>
              <a:rPr lang="en-US"/>
              <a:t>Mudslides </a:t>
            </a:r>
          </a:p>
        </p:txBody>
      </p:sp>
      <p:sp>
        <p:nvSpPr>
          <p:cNvPr id="3" name="Content Placeholder 2">
            <a:extLst>
              <a:ext uri="{FF2B5EF4-FFF2-40B4-BE49-F238E27FC236}">
                <a16:creationId xmlns:a16="http://schemas.microsoft.com/office/drawing/2014/main" id="{91F2AB48-DF58-F9EA-E2BD-97803869A4D7}"/>
              </a:ext>
            </a:extLst>
          </p:cNvPr>
          <p:cNvSpPr>
            <a:spLocks noGrp="1"/>
          </p:cNvSpPr>
          <p:nvPr>
            <p:ph idx="1"/>
          </p:nvPr>
        </p:nvSpPr>
        <p:spPr>
          <a:xfrm>
            <a:off x="6016876" y="1558033"/>
            <a:ext cx="5912694" cy="4837981"/>
          </a:xfrm>
        </p:spPr>
        <p:txBody>
          <a:bodyPr vert="horz" lIns="91440" tIns="45720" rIns="91440" bIns="45720" rtlCol="0" anchor="t">
            <a:normAutofit fontScale="85000" lnSpcReduction="20000"/>
          </a:bodyPr>
          <a:lstStyle/>
          <a:p>
            <a:r>
              <a:rPr lang="en-US" dirty="0"/>
              <a:t>Heavy rains can cause mudslides</a:t>
            </a:r>
          </a:p>
          <a:p>
            <a:pPr>
              <a:buClr>
                <a:srgbClr val="595959"/>
              </a:buClr>
            </a:pPr>
            <a:r>
              <a:rPr lang="en-US" dirty="0"/>
              <a:t>Sounds like trees cracking and big rocks knocking together </a:t>
            </a:r>
          </a:p>
          <a:p>
            <a:pPr lvl="1">
              <a:buClr>
                <a:srgbClr val="595959"/>
              </a:buClr>
            </a:pPr>
            <a:r>
              <a:rPr lang="en-US" dirty="0"/>
              <a:t>A low rumble turns into a roar as it gets closer </a:t>
            </a:r>
          </a:p>
          <a:p>
            <a:pPr>
              <a:buClr>
                <a:srgbClr val="595959"/>
              </a:buClr>
            </a:pPr>
            <a:r>
              <a:rPr lang="en-US" dirty="0"/>
              <a:t>At-risk areas </a:t>
            </a:r>
          </a:p>
          <a:p>
            <a:pPr lvl="1">
              <a:buClr>
                <a:srgbClr val="595959"/>
              </a:buClr>
            </a:pPr>
            <a:r>
              <a:rPr lang="en-US" dirty="0"/>
              <a:t>Steep slopes with a lack of vegetation </a:t>
            </a:r>
          </a:p>
          <a:p>
            <a:pPr lvl="1">
              <a:buClr>
                <a:srgbClr val="595959"/>
              </a:buClr>
            </a:pPr>
            <a:r>
              <a:rPr lang="en-US" dirty="0"/>
              <a:t>Construction areas </a:t>
            </a:r>
          </a:p>
          <a:p>
            <a:pPr lvl="1">
              <a:buClr>
                <a:srgbClr val="595959"/>
              </a:buClr>
            </a:pPr>
            <a:r>
              <a:rPr lang="en-US" dirty="0"/>
              <a:t>Burned land from wildfires </a:t>
            </a:r>
          </a:p>
          <a:p>
            <a:pPr>
              <a:buClr>
                <a:srgbClr val="595959"/>
              </a:buClr>
            </a:pPr>
            <a:r>
              <a:rPr lang="en-US" dirty="0"/>
              <a:t>Move to high ground and take cover </a:t>
            </a:r>
          </a:p>
          <a:p>
            <a:pPr>
              <a:buClr>
                <a:srgbClr val="595959"/>
              </a:buClr>
            </a:pPr>
            <a:r>
              <a:rPr lang="en-US" b="0" i="0" dirty="0">
                <a:solidFill>
                  <a:srgbClr val="0000EE"/>
                </a:solidFill>
                <a:effectLst/>
                <a:latin typeface="Segoe UI" panose="020B0502040204020203" pitchFamily="34" charset="0"/>
                <a:hlinkClick r:id="rId3" tooltip="https://www.acpwa.org/about-us/roadclosure.page?"/>
              </a:rPr>
              <a:t>https://www.acpwa.org/about-us/roadclosure.page?</a:t>
            </a:r>
            <a:endParaRPr lang="en-US" dirty="0"/>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p:txBody>
      </p:sp>
      <p:sp>
        <p:nvSpPr>
          <p:cNvPr id="5" name="TextBox 4">
            <a:extLst>
              <a:ext uri="{FF2B5EF4-FFF2-40B4-BE49-F238E27FC236}">
                <a16:creationId xmlns:a16="http://schemas.microsoft.com/office/drawing/2014/main" id="{FBD18BBD-47FA-7081-0CF8-F4707D56C5B3}"/>
              </a:ext>
            </a:extLst>
          </p:cNvPr>
          <p:cNvSpPr txBox="1"/>
          <p:nvPr/>
        </p:nvSpPr>
        <p:spPr>
          <a:xfrm>
            <a:off x="-154503" y="6396014"/>
            <a:ext cx="48161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Kenneth Song / Santa Barbara News </a:t>
            </a:r>
          </a:p>
        </p:txBody>
      </p:sp>
      <p:pic>
        <p:nvPicPr>
          <p:cNvPr id="11266" name="Picture 2">
            <a:extLst>
              <a:ext uri="{FF2B5EF4-FFF2-40B4-BE49-F238E27FC236}">
                <a16:creationId xmlns:a16="http://schemas.microsoft.com/office/drawing/2014/main" id="{4AC0BC6C-91CB-1412-74F8-1E10EDB32F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77"/>
          <a:stretch/>
        </p:blipFill>
        <p:spPr bwMode="auto">
          <a:xfrm>
            <a:off x="-1" y="0"/>
            <a:ext cx="5747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A60B8B21-746F-0F19-6A1D-0E6EDBF0B1DF}"/>
              </a:ext>
            </a:extLst>
          </p:cNvPr>
          <p:cNvSpPr txBox="1"/>
          <p:nvPr/>
        </p:nvSpPr>
        <p:spPr>
          <a:xfrm>
            <a:off x="-1573974" y="6396014"/>
            <a:ext cx="613562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solidFill>
                  <a:schemeClr val="bg1"/>
                </a:solidFill>
              </a:rPr>
              <a:t>Mudslide blocking roads </a:t>
            </a:r>
          </a:p>
        </p:txBody>
      </p:sp>
      <p:pic>
        <p:nvPicPr>
          <p:cNvPr id="6146" name="Picture 2">
            <a:extLst>
              <a:ext uri="{FF2B5EF4-FFF2-40B4-BE49-F238E27FC236}">
                <a16:creationId xmlns:a16="http://schemas.microsoft.com/office/drawing/2014/main" id="{0AC2E53D-D66F-E63C-6DAA-08FA60D4C4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 y="72890"/>
            <a:ext cx="2428875"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543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D438-4FA3-B95A-50E8-016A3ADAA2C1}"/>
              </a:ext>
            </a:extLst>
          </p:cNvPr>
          <p:cNvSpPr>
            <a:spLocks noGrp="1"/>
          </p:cNvSpPr>
          <p:nvPr>
            <p:ph type="title"/>
          </p:nvPr>
        </p:nvSpPr>
        <p:spPr>
          <a:xfrm>
            <a:off x="463647" y="533400"/>
            <a:ext cx="8686801" cy="1066800"/>
          </a:xfrm>
        </p:spPr>
        <p:txBody>
          <a:bodyPr/>
          <a:lstStyle/>
          <a:p>
            <a:r>
              <a:rPr lang="en-US"/>
              <a:t>Wind Alerts</a:t>
            </a:r>
          </a:p>
        </p:txBody>
      </p:sp>
      <p:sp>
        <p:nvSpPr>
          <p:cNvPr id="3" name="Content Placeholder 2">
            <a:extLst>
              <a:ext uri="{FF2B5EF4-FFF2-40B4-BE49-F238E27FC236}">
                <a16:creationId xmlns:a16="http://schemas.microsoft.com/office/drawing/2014/main" id="{EEB5E00F-F275-CB6D-2584-01EDBDAA4D02}"/>
              </a:ext>
            </a:extLst>
          </p:cNvPr>
          <p:cNvSpPr>
            <a:spLocks noGrp="1"/>
          </p:cNvSpPr>
          <p:nvPr>
            <p:ph idx="1"/>
          </p:nvPr>
        </p:nvSpPr>
        <p:spPr>
          <a:xfrm>
            <a:off x="334740" y="2194059"/>
            <a:ext cx="10011673" cy="4191000"/>
          </a:xfrm>
        </p:spPr>
        <p:txBody>
          <a:bodyPr vert="horz" lIns="91440" tIns="45720" rIns="91440" bIns="45720" rtlCol="0" anchor="t">
            <a:normAutofit lnSpcReduction="10000"/>
          </a:bodyPr>
          <a:lstStyle/>
          <a:p>
            <a:r>
              <a:rPr lang="en-US" dirty="0"/>
              <a:t>Wind </a:t>
            </a:r>
            <a:r>
              <a:rPr lang="en-US" u="sng" dirty="0"/>
              <a:t>Advisory</a:t>
            </a:r>
            <a:r>
              <a:rPr lang="en-US" dirty="0"/>
              <a:t> </a:t>
            </a:r>
          </a:p>
          <a:p>
            <a:pPr lvl="1">
              <a:buClr>
                <a:srgbClr val="595959"/>
              </a:buClr>
            </a:pPr>
            <a:r>
              <a:rPr lang="en-US" dirty="0"/>
              <a:t>Sustained winds of 31-39 MPH for an hour or more AND/OR wind gusts </a:t>
            </a:r>
            <a:r>
              <a:rPr lang="en-US"/>
              <a:t>of 46-57 </a:t>
            </a:r>
            <a:r>
              <a:rPr lang="en-US" dirty="0"/>
              <a:t>MPH for any duration are </a:t>
            </a:r>
            <a:r>
              <a:rPr lang="en-US" u="sng" dirty="0"/>
              <a:t>expected </a:t>
            </a:r>
          </a:p>
          <a:p>
            <a:pPr>
              <a:buClr>
                <a:srgbClr val="595959"/>
              </a:buClr>
            </a:pPr>
            <a:r>
              <a:rPr lang="en-US" dirty="0"/>
              <a:t>High Wind </a:t>
            </a:r>
            <a:r>
              <a:rPr lang="en-US" u="sng" dirty="0"/>
              <a:t>Warning</a:t>
            </a:r>
          </a:p>
          <a:p>
            <a:pPr lvl="1">
              <a:buClr>
                <a:srgbClr val="595959"/>
              </a:buClr>
            </a:pPr>
            <a:r>
              <a:rPr lang="en-US" dirty="0"/>
              <a:t>Sustained winds of 40 MPH or higher for an hour or more OR wind gusts of 58 mph or higher for any duration are</a:t>
            </a:r>
            <a:r>
              <a:rPr lang="en-US" u="sng" dirty="0"/>
              <a:t> expected </a:t>
            </a:r>
          </a:p>
          <a:p>
            <a:pPr>
              <a:buClr>
                <a:srgbClr val="595959"/>
              </a:buClr>
            </a:pPr>
            <a:r>
              <a:rPr lang="en-US" dirty="0"/>
              <a:t>High Wind </a:t>
            </a:r>
            <a:r>
              <a:rPr lang="en-US" u="sng" dirty="0"/>
              <a:t>Watch </a:t>
            </a:r>
          </a:p>
          <a:p>
            <a:pPr lvl="1">
              <a:buClr>
                <a:srgbClr val="595959"/>
              </a:buClr>
            </a:pPr>
            <a:r>
              <a:rPr lang="en-US" dirty="0"/>
              <a:t>When high wind warning conditions are </a:t>
            </a:r>
            <a:r>
              <a:rPr lang="en-US" u="sng" dirty="0"/>
              <a:t>possible</a:t>
            </a:r>
            <a:r>
              <a:rPr lang="en-US" dirty="0"/>
              <a:t> </a:t>
            </a:r>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a:p>
            <a:pPr lvl="1">
              <a:buClr>
                <a:srgbClr val="595959"/>
              </a:buClr>
            </a:pPr>
            <a:endParaRPr lang="en-US" dirty="0"/>
          </a:p>
        </p:txBody>
      </p:sp>
      <p:pic>
        <p:nvPicPr>
          <p:cNvPr id="4" name="Picture 3" descr="Funny Quotes About Windy Weather. QuotesGram">
            <a:extLst>
              <a:ext uri="{FF2B5EF4-FFF2-40B4-BE49-F238E27FC236}">
                <a16:creationId xmlns:a16="http://schemas.microsoft.com/office/drawing/2014/main" id="{46AB0D94-9222-DABC-A187-484DFC9BD54E}"/>
              </a:ext>
            </a:extLst>
          </p:cNvPr>
          <p:cNvPicPr>
            <a:picLocks noChangeAspect="1"/>
          </p:cNvPicPr>
          <p:nvPr/>
        </p:nvPicPr>
        <p:blipFill>
          <a:blip r:embed="rId3"/>
          <a:stretch>
            <a:fillRect/>
          </a:stretch>
        </p:blipFill>
        <p:spPr>
          <a:xfrm>
            <a:off x="9150448" y="265903"/>
            <a:ext cx="2780517" cy="2085412"/>
          </a:xfrm>
          <a:prstGeom prst="rect">
            <a:avLst/>
          </a:prstGeom>
        </p:spPr>
      </p:pic>
      <p:sp>
        <p:nvSpPr>
          <p:cNvPr id="5" name="TextBox 1">
            <a:extLst>
              <a:ext uri="{FF2B5EF4-FFF2-40B4-BE49-F238E27FC236}">
                <a16:creationId xmlns:a16="http://schemas.microsoft.com/office/drawing/2014/main" id="{5E6860D1-ECF0-77B0-9A1F-81CF1F09B875}"/>
              </a:ext>
            </a:extLst>
          </p:cNvPr>
          <p:cNvSpPr txBox="1"/>
          <p:nvPr/>
        </p:nvSpPr>
        <p:spPr>
          <a:xfrm>
            <a:off x="9082238" y="1828095"/>
            <a:ext cx="2916936"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Dog in windy weather with </a:t>
            </a:r>
          </a:p>
          <a:p>
            <a:pPr algn="ctr"/>
            <a:r>
              <a:rPr lang="en-US" b="1" dirty="0">
                <a:solidFill>
                  <a:schemeClr val="bg1"/>
                </a:solidFill>
              </a:rPr>
              <a:t>its fur blowing all over face</a:t>
            </a:r>
          </a:p>
        </p:txBody>
      </p:sp>
    </p:spTree>
    <p:extLst>
      <p:ext uri="{BB962C8B-B14F-4D97-AF65-F5344CB8AC3E}">
        <p14:creationId xmlns:p14="http://schemas.microsoft.com/office/powerpoint/2010/main" val="4263585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E256-A6EA-3BCA-7507-4CE62782B744}"/>
              </a:ext>
            </a:extLst>
          </p:cNvPr>
          <p:cNvSpPr>
            <a:spLocks noGrp="1"/>
          </p:cNvSpPr>
          <p:nvPr>
            <p:ph type="title"/>
          </p:nvPr>
        </p:nvSpPr>
        <p:spPr/>
        <p:txBody>
          <a:bodyPr>
            <a:normAutofit fontScale="90000"/>
          </a:bodyPr>
          <a:lstStyle/>
          <a:p>
            <a:r>
              <a:rPr lang="en-US" dirty="0"/>
              <a:t>Storms and flooding: </a:t>
            </a:r>
            <a:br>
              <a:rPr lang="en-US" dirty="0"/>
            </a:br>
            <a:r>
              <a:rPr lang="en-US" dirty="0"/>
              <a:t>Who is most vulnerable? </a:t>
            </a:r>
          </a:p>
        </p:txBody>
      </p:sp>
      <p:sp>
        <p:nvSpPr>
          <p:cNvPr id="6" name="Content Placeholder 5">
            <a:extLst>
              <a:ext uri="{FF2B5EF4-FFF2-40B4-BE49-F238E27FC236}">
                <a16:creationId xmlns:a16="http://schemas.microsoft.com/office/drawing/2014/main" id="{698FA7FA-757F-C594-F9E1-8868985C8FEB}"/>
              </a:ext>
            </a:extLst>
          </p:cNvPr>
          <p:cNvSpPr>
            <a:spLocks noGrp="1"/>
          </p:cNvSpPr>
          <p:nvPr>
            <p:ph idx="1"/>
          </p:nvPr>
        </p:nvSpPr>
        <p:spPr>
          <a:xfrm>
            <a:off x="1065212" y="1828800"/>
            <a:ext cx="10354140" cy="4191000"/>
          </a:xfrm>
        </p:spPr>
        <p:txBody>
          <a:bodyPr vert="horz" lIns="91440" tIns="45720" rIns="91440" bIns="45720" rtlCol="0" anchor="t">
            <a:normAutofit fontScale="85000" lnSpcReduction="20000"/>
          </a:bodyPr>
          <a:lstStyle/>
          <a:p>
            <a:r>
              <a:rPr lang="en-US" dirty="0"/>
              <a:t>Older adults &amp; people with disabilities: </a:t>
            </a:r>
            <a:r>
              <a:rPr lang="en-US" dirty="0">
                <a:latin typeface="Source Sans Pro" panose="020B0503030403020204" pitchFamily="34" charset="0"/>
                <a:ea typeface="Source Sans Pro" panose="020B0503030403020204" pitchFamily="34" charset="0"/>
                <a:cs typeface="Arial" panose="020B0604020202020204" pitchFamily="34" charset="0"/>
              </a:rPr>
              <a:t>consider</a:t>
            </a:r>
            <a:r>
              <a:rPr lang="en-US" dirty="0">
                <a:latin typeface="Source Sans Pro" panose="020B0503030403020204" pitchFamily="34" charset="0"/>
                <a:ea typeface="Source Sans Pro" panose="020B0503030403020204" pitchFamily="34" charset="0"/>
              </a:rPr>
              <a:t> </a:t>
            </a:r>
            <a:r>
              <a:rPr lang="en-US" dirty="0">
                <a:latin typeface="Source Sans Pro" panose="020B0503030403020204" pitchFamily="34" charset="0"/>
                <a:ea typeface="Source Sans Pro" panose="020B0503030403020204" pitchFamily="34" charset="0"/>
                <a:cs typeface="Arial"/>
              </a:rPr>
              <a:t>evacuating</a:t>
            </a:r>
            <a:r>
              <a:rPr lang="en-US" dirty="0">
                <a:latin typeface="Source Sans Pro" panose="020B0503030403020204" pitchFamily="34" charset="0"/>
                <a:ea typeface="Source Sans Pro" panose="020B0503030403020204" pitchFamily="34" charset="0"/>
              </a:rPr>
              <a:t> </a:t>
            </a:r>
            <a:r>
              <a:rPr lang="en-US" dirty="0">
                <a:latin typeface="Source Sans Pro"/>
                <a:ea typeface="Source Sans Pro"/>
              </a:rPr>
              <a:t>early to ensure extra time due to mobility impairments </a:t>
            </a:r>
          </a:p>
          <a:p>
            <a:pPr>
              <a:buClr>
                <a:srgbClr val="595959"/>
              </a:buClr>
            </a:pPr>
            <a:r>
              <a:rPr lang="en-US" dirty="0"/>
              <a:t>People with medical conditions: </a:t>
            </a:r>
            <a:r>
              <a:rPr lang="en-US" dirty="0">
                <a:latin typeface="Source Sans Pro"/>
                <a:ea typeface="Source Sans Pro"/>
              </a:rPr>
              <a:t>flood waters may contain diseases that can cause or worsen health impacts </a:t>
            </a:r>
            <a:endParaRPr lang="en-US" dirty="0"/>
          </a:p>
          <a:p>
            <a:pPr>
              <a:buClr>
                <a:srgbClr val="595959"/>
              </a:buClr>
            </a:pPr>
            <a:r>
              <a:rPr lang="en-US" dirty="0"/>
              <a:t>People living in older homes: </a:t>
            </a:r>
            <a:r>
              <a:rPr lang="en-US" dirty="0">
                <a:latin typeface="Source Sans Pro"/>
                <a:ea typeface="Source Sans Pro"/>
              </a:rPr>
              <a:t>water may leak into the house due to deteriorated foundation  </a:t>
            </a:r>
          </a:p>
          <a:p>
            <a:pPr>
              <a:buClr>
                <a:srgbClr val="595959"/>
              </a:buClr>
            </a:pPr>
            <a:r>
              <a:rPr lang="en-US" dirty="0">
                <a:latin typeface="Franklin Gothic Medium"/>
                <a:ea typeface="Source Sans Pro"/>
              </a:rPr>
              <a:t>Low-income individuals</a:t>
            </a:r>
            <a:r>
              <a:rPr lang="en-US" dirty="0">
                <a:latin typeface="Source Sans Pro"/>
                <a:ea typeface="Source Sans Pro"/>
              </a:rPr>
              <a:t>: may not have access to transportation such as a car to evacuate </a:t>
            </a:r>
          </a:p>
          <a:p>
            <a:pPr>
              <a:buClr>
                <a:srgbClr val="595959"/>
              </a:buClr>
            </a:pPr>
            <a:r>
              <a:rPr lang="en-US" dirty="0"/>
              <a:t>The unhoused: </a:t>
            </a:r>
            <a:r>
              <a:rPr lang="en-US" dirty="0">
                <a:latin typeface="Source Sans Pro"/>
                <a:ea typeface="Source Sans Pro"/>
              </a:rPr>
              <a:t>very susceptible to the impacts of floods and storms. Lives and belongings are at high risk. </a:t>
            </a:r>
            <a:endParaRPr lang="en-US" b="1" dirty="0">
              <a:latin typeface="Source Sans Pro"/>
              <a:ea typeface="Source Sans Pro"/>
            </a:endParaRPr>
          </a:p>
        </p:txBody>
      </p:sp>
    </p:spTree>
    <p:extLst>
      <p:ext uri="{BB962C8B-B14F-4D97-AF65-F5344CB8AC3E}">
        <p14:creationId xmlns:p14="http://schemas.microsoft.com/office/powerpoint/2010/main" val="1040730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766C-A2E4-C5F4-0CCE-39FFE94852E0}"/>
              </a:ext>
            </a:extLst>
          </p:cNvPr>
          <p:cNvSpPr>
            <a:spLocks noGrp="1"/>
          </p:cNvSpPr>
          <p:nvPr>
            <p:ph type="title"/>
          </p:nvPr>
        </p:nvSpPr>
        <p:spPr>
          <a:xfrm>
            <a:off x="625380" y="-5890"/>
            <a:ext cx="8686801" cy="1066800"/>
          </a:xfrm>
        </p:spPr>
        <p:txBody>
          <a:bodyPr/>
          <a:lstStyle/>
          <a:p>
            <a:r>
              <a:rPr lang="en-US"/>
              <a:t>Flood Hazard Areas</a:t>
            </a:r>
          </a:p>
        </p:txBody>
      </p:sp>
      <p:pic>
        <p:nvPicPr>
          <p:cNvPr id="8" name="Content Placeholder 7">
            <a:extLst>
              <a:ext uri="{FF2B5EF4-FFF2-40B4-BE49-F238E27FC236}">
                <a16:creationId xmlns:a16="http://schemas.microsoft.com/office/drawing/2014/main" id="{192BD016-5146-61D9-D05A-A781A5ABFD48}"/>
              </a:ext>
            </a:extLst>
          </p:cNvPr>
          <p:cNvPicPr>
            <a:picLocks noGrp="1" noChangeAspect="1"/>
          </p:cNvPicPr>
          <p:nvPr>
            <p:ph idx="1"/>
          </p:nvPr>
        </p:nvPicPr>
        <p:blipFill>
          <a:blip r:embed="rId3"/>
          <a:stretch>
            <a:fillRect/>
          </a:stretch>
        </p:blipFill>
        <p:spPr>
          <a:xfrm>
            <a:off x="333237" y="979843"/>
            <a:ext cx="8423752" cy="5499339"/>
          </a:xfrm>
        </p:spPr>
      </p:pic>
      <p:pic>
        <p:nvPicPr>
          <p:cNvPr id="9" name="Picture 8">
            <a:extLst>
              <a:ext uri="{FF2B5EF4-FFF2-40B4-BE49-F238E27FC236}">
                <a16:creationId xmlns:a16="http://schemas.microsoft.com/office/drawing/2014/main" id="{82F78B7D-BCBA-8F93-2194-D24356C55310}"/>
              </a:ext>
            </a:extLst>
          </p:cNvPr>
          <p:cNvPicPr>
            <a:picLocks noChangeAspect="1"/>
          </p:cNvPicPr>
          <p:nvPr/>
        </p:nvPicPr>
        <p:blipFill>
          <a:blip r:embed="rId4"/>
          <a:stretch>
            <a:fillRect/>
          </a:stretch>
        </p:blipFill>
        <p:spPr>
          <a:xfrm>
            <a:off x="4605890" y="979843"/>
            <a:ext cx="4151099" cy="786330"/>
          </a:xfrm>
          <a:prstGeom prst="rect">
            <a:avLst/>
          </a:prstGeom>
        </p:spPr>
      </p:pic>
      <p:sp>
        <p:nvSpPr>
          <p:cNvPr id="10" name="TextBox 9">
            <a:extLst>
              <a:ext uri="{FF2B5EF4-FFF2-40B4-BE49-F238E27FC236}">
                <a16:creationId xmlns:a16="http://schemas.microsoft.com/office/drawing/2014/main" id="{7B1FE8E9-FC52-DF6D-6F85-A78C16A7DB27}"/>
              </a:ext>
            </a:extLst>
          </p:cNvPr>
          <p:cNvSpPr txBox="1"/>
          <p:nvPr/>
        </p:nvSpPr>
        <p:spPr>
          <a:xfrm>
            <a:off x="5646" y="6479182"/>
            <a:ext cx="61189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Alameda County Local Hazard Mitigation Plan (acgov.org)</a:t>
            </a:r>
            <a:endParaRPr lang="en-US"/>
          </a:p>
        </p:txBody>
      </p:sp>
      <p:sp>
        <p:nvSpPr>
          <p:cNvPr id="3" name="TextBox 2">
            <a:extLst>
              <a:ext uri="{FF2B5EF4-FFF2-40B4-BE49-F238E27FC236}">
                <a16:creationId xmlns:a16="http://schemas.microsoft.com/office/drawing/2014/main" id="{6A564800-0E8B-8B71-BBDF-1A67E3A9A971}"/>
              </a:ext>
            </a:extLst>
          </p:cNvPr>
          <p:cNvSpPr txBox="1"/>
          <p:nvPr/>
        </p:nvSpPr>
        <p:spPr>
          <a:xfrm>
            <a:off x="9084580" y="2967335"/>
            <a:ext cx="2771008" cy="1569660"/>
          </a:xfrm>
          <a:prstGeom prst="rect">
            <a:avLst/>
          </a:prstGeom>
          <a:noFill/>
        </p:spPr>
        <p:txBody>
          <a:bodyPr wrap="square" rtlCol="0">
            <a:spAutoFit/>
          </a:bodyPr>
          <a:lstStyle/>
          <a:p>
            <a:r>
              <a:rPr lang="en-US" sz="2400" dirty="0"/>
              <a:t>View </a:t>
            </a:r>
            <a:r>
              <a:rPr lang="en-US" sz="2400" dirty="0">
                <a:hlinkClick r:id="rId6"/>
              </a:rPr>
              <a:t>FEMA’s website </a:t>
            </a:r>
            <a:r>
              <a:rPr lang="en-US" sz="2400" dirty="0"/>
              <a:t>to see if you are in the FEMA floodplain. </a:t>
            </a:r>
          </a:p>
        </p:txBody>
      </p:sp>
    </p:spTree>
    <p:extLst>
      <p:ext uri="{BB962C8B-B14F-4D97-AF65-F5344CB8AC3E}">
        <p14:creationId xmlns:p14="http://schemas.microsoft.com/office/powerpoint/2010/main" val="1223142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E256-A6EA-3BCA-7507-4CE62782B744}"/>
              </a:ext>
            </a:extLst>
          </p:cNvPr>
          <p:cNvSpPr>
            <a:spLocks noGrp="1"/>
          </p:cNvSpPr>
          <p:nvPr>
            <p:ph type="title"/>
          </p:nvPr>
        </p:nvSpPr>
        <p:spPr/>
        <p:txBody>
          <a:bodyPr>
            <a:normAutofit fontScale="90000"/>
          </a:bodyPr>
          <a:lstStyle/>
          <a:p>
            <a:r>
              <a:rPr lang="en-US" dirty="0"/>
              <a:t>Storms and flooding: </a:t>
            </a:r>
            <a:br>
              <a:rPr lang="en-US" dirty="0"/>
            </a:br>
            <a:r>
              <a:rPr lang="en-US" dirty="0"/>
              <a:t>How to prepare and stay safe </a:t>
            </a:r>
          </a:p>
        </p:txBody>
      </p:sp>
      <p:sp>
        <p:nvSpPr>
          <p:cNvPr id="6" name="Content Placeholder 5">
            <a:extLst>
              <a:ext uri="{FF2B5EF4-FFF2-40B4-BE49-F238E27FC236}">
                <a16:creationId xmlns:a16="http://schemas.microsoft.com/office/drawing/2014/main" id="{698FA7FA-757F-C594-F9E1-8868985C8FEB}"/>
              </a:ext>
            </a:extLst>
          </p:cNvPr>
          <p:cNvSpPr>
            <a:spLocks noGrp="1"/>
          </p:cNvSpPr>
          <p:nvPr>
            <p:ph idx="1"/>
          </p:nvPr>
        </p:nvSpPr>
        <p:spPr>
          <a:xfrm>
            <a:off x="1065211" y="2123349"/>
            <a:ext cx="8686801" cy="4191000"/>
          </a:xfrm>
        </p:spPr>
        <p:txBody>
          <a:bodyPr vert="horz" lIns="91440" tIns="45720" rIns="91440" bIns="45720" rtlCol="0" anchor="t">
            <a:normAutofit fontScale="85000" lnSpcReduction="10000"/>
          </a:bodyPr>
          <a:lstStyle/>
          <a:p>
            <a:r>
              <a:rPr lang="en-US" dirty="0"/>
              <a:t>Turn around, don't drown </a:t>
            </a:r>
          </a:p>
          <a:p>
            <a:pPr lvl="1">
              <a:buClr>
                <a:srgbClr val="595959"/>
              </a:buClr>
            </a:pPr>
            <a:r>
              <a:rPr lang="en-US" dirty="0"/>
              <a:t>Never walk or drive through flood waters </a:t>
            </a:r>
          </a:p>
          <a:p>
            <a:pPr>
              <a:buClr>
                <a:srgbClr val="595959"/>
              </a:buClr>
            </a:pPr>
            <a:r>
              <a:rPr lang="en-US" dirty="0"/>
              <a:t>Remove or secure outdoor hazards</a:t>
            </a:r>
          </a:p>
          <a:p>
            <a:pPr>
              <a:buClr>
                <a:srgbClr val="595959"/>
              </a:buClr>
            </a:pPr>
            <a:r>
              <a:rPr lang="en-US" dirty="0"/>
              <a:t>Place sandbags in low-lying spots</a:t>
            </a:r>
          </a:p>
          <a:p>
            <a:pPr lvl="1">
              <a:buClr>
                <a:srgbClr val="595959"/>
              </a:buClr>
            </a:pPr>
            <a:r>
              <a:rPr lang="en-US" b="0" i="0" dirty="0">
                <a:solidFill>
                  <a:srgbClr val="0000EE"/>
                </a:solidFill>
                <a:effectLst/>
                <a:latin typeface="Segoe UI" panose="020B0502040204020203" pitchFamily="34" charset="0"/>
                <a:hlinkClick r:id="rId3" tooltip="https://www.acpwa.org/prepare-for-winter-storms.page"/>
              </a:rPr>
              <a:t>https://www.acpwa.org/prepare-for-winter-storms.page</a:t>
            </a:r>
            <a:r>
              <a:rPr lang="en-US" b="0" i="0" dirty="0">
                <a:solidFill>
                  <a:srgbClr val="333333"/>
                </a:solidFill>
                <a:effectLst/>
                <a:latin typeface="Segoe UI" panose="020B0502040204020203" pitchFamily="34" charset="0"/>
              </a:rPr>
              <a:t> </a:t>
            </a:r>
            <a:r>
              <a:rPr lang="en-US" dirty="0"/>
              <a:t> </a:t>
            </a:r>
          </a:p>
          <a:p>
            <a:pPr>
              <a:buClr>
                <a:srgbClr val="595959"/>
              </a:buClr>
            </a:pPr>
            <a:r>
              <a:rPr lang="en-US" dirty="0"/>
              <a:t>Keep your car fuel tank at least half full of gas </a:t>
            </a:r>
          </a:p>
          <a:p>
            <a:pPr>
              <a:buClr>
                <a:srgbClr val="595959"/>
              </a:buClr>
            </a:pPr>
            <a:r>
              <a:rPr lang="en-US" dirty="0"/>
              <a:t>Never touch or drive over a fallen power line </a:t>
            </a:r>
          </a:p>
          <a:p>
            <a:pPr>
              <a:buClr>
                <a:srgbClr val="595959"/>
              </a:buClr>
            </a:pPr>
            <a:r>
              <a:rPr lang="en-US" dirty="0"/>
              <a:t>Do not return home until safe </a:t>
            </a:r>
          </a:p>
        </p:txBody>
      </p:sp>
      <p:pic>
        <p:nvPicPr>
          <p:cNvPr id="3" name="Picture 2" descr="Turn Around Don’t Drown® Warning Signs – Shelby Ohio Weather">
            <a:extLst>
              <a:ext uri="{FF2B5EF4-FFF2-40B4-BE49-F238E27FC236}">
                <a16:creationId xmlns:a16="http://schemas.microsoft.com/office/drawing/2014/main" id="{F18DD588-C258-10B3-2106-6C9D2CDFF678}"/>
              </a:ext>
            </a:extLst>
          </p:cNvPr>
          <p:cNvPicPr>
            <a:picLocks noChangeAspect="1"/>
          </p:cNvPicPr>
          <p:nvPr/>
        </p:nvPicPr>
        <p:blipFill>
          <a:blip r:embed="rId4"/>
          <a:stretch>
            <a:fillRect/>
          </a:stretch>
        </p:blipFill>
        <p:spPr>
          <a:xfrm>
            <a:off x="8723870" y="803508"/>
            <a:ext cx="2743200" cy="2639683"/>
          </a:xfrm>
          <a:prstGeom prst="rect">
            <a:avLst/>
          </a:prstGeom>
        </p:spPr>
      </p:pic>
      <p:sp>
        <p:nvSpPr>
          <p:cNvPr id="4" name="TextBox 1">
            <a:extLst>
              <a:ext uri="{FF2B5EF4-FFF2-40B4-BE49-F238E27FC236}">
                <a16:creationId xmlns:a16="http://schemas.microsoft.com/office/drawing/2014/main" id="{2F0C2618-2C0C-D22B-6256-945236C6C40C}"/>
              </a:ext>
            </a:extLst>
          </p:cNvPr>
          <p:cNvSpPr txBox="1"/>
          <p:nvPr/>
        </p:nvSpPr>
        <p:spPr>
          <a:xfrm>
            <a:off x="7187678" y="3451689"/>
            <a:ext cx="5815584"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Yellow, diamond shaped, road sign, </a:t>
            </a:r>
          </a:p>
          <a:p>
            <a:pPr algn="ctr"/>
            <a:r>
              <a:rPr lang="en-US"/>
              <a:t>“when flooded turn around, don’t drown”</a:t>
            </a:r>
          </a:p>
        </p:txBody>
      </p:sp>
    </p:spTree>
    <p:extLst>
      <p:ext uri="{BB962C8B-B14F-4D97-AF65-F5344CB8AC3E}">
        <p14:creationId xmlns:p14="http://schemas.microsoft.com/office/powerpoint/2010/main" val="3709191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6"/>
          <p:cNvSpPr txBox="1">
            <a:spLocks noGrp="1"/>
          </p:cNvSpPr>
          <p:nvPr>
            <p:ph type="title"/>
          </p:nvPr>
        </p:nvSpPr>
        <p:spPr>
          <a:xfrm>
            <a:off x="441234" y="478759"/>
            <a:ext cx="10512862" cy="1325218"/>
          </a:xfrm>
          <a:prstGeom prst="rect">
            <a:avLst/>
          </a:prstGeom>
          <a:noFill/>
          <a:ln>
            <a:noFill/>
          </a:ln>
        </p:spPr>
        <p:txBody>
          <a:bodyPr spcFirstLastPara="1" wrap="square" lIns="91425" tIns="45700" rIns="91425" bIns="45700" anchor="b" anchorCtr="0">
            <a:normAutofit/>
          </a:bodyPr>
          <a:lstStyle/>
          <a:p>
            <a:pPr>
              <a:buSzPct val="100000"/>
            </a:pPr>
            <a:r>
              <a:rPr lang="en-US"/>
              <a:t>How can we support you in becoming more resilient to climate hazards?</a:t>
            </a:r>
            <a:endParaRPr/>
          </a:p>
        </p:txBody>
      </p:sp>
      <p:sp>
        <p:nvSpPr>
          <p:cNvPr id="590" name="Google Shape;590;p46"/>
          <p:cNvSpPr txBox="1">
            <a:spLocks noGrp="1"/>
          </p:cNvSpPr>
          <p:nvPr>
            <p:ph type="body" idx="1"/>
          </p:nvPr>
        </p:nvSpPr>
        <p:spPr>
          <a:xfrm>
            <a:off x="7533134" y="2057400"/>
            <a:ext cx="3802913" cy="3659232"/>
          </a:xfrm>
          <a:prstGeom prst="rect">
            <a:avLst/>
          </a:prstGeom>
          <a:noFill/>
          <a:ln>
            <a:noFill/>
          </a:ln>
        </p:spPr>
        <p:txBody>
          <a:bodyPr spcFirstLastPara="1" wrap="square" lIns="91425" tIns="45700" rIns="91425" bIns="45700" anchor="ctr" anchorCtr="0">
            <a:normAutofit/>
          </a:bodyPr>
          <a:lstStyle/>
          <a:p>
            <a:pPr marL="274320" lvl="0" indent="-228600" algn="l" rtl="0">
              <a:lnSpc>
                <a:spcPct val="90000"/>
              </a:lnSpc>
              <a:spcBef>
                <a:spcPts val="0"/>
              </a:spcBef>
              <a:spcAft>
                <a:spcPts val="0"/>
              </a:spcAft>
              <a:buSzPts val="1720"/>
              <a:buChar char="•"/>
            </a:pPr>
            <a:r>
              <a:rPr lang="en-US" sz="2150"/>
              <a:t>What do you need before, during, and after climate events?</a:t>
            </a:r>
            <a:endParaRPr/>
          </a:p>
          <a:p>
            <a:pPr marL="274320" lvl="0" indent="-228600" algn="l" rtl="0">
              <a:lnSpc>
                <a:spcPct val="90000"/>
              </a:lnSpc>
              <a:spcBef>
                <a:spcPts val="1800"/>
              </a:spcBef>
              <a:spcAft>
                <a:spcPts val="0"/>
              </a:spcAft>
              <a:buSzPts val="1720"/>
              <a:buChar char="•"/>
            </a:pPr>
            <a:r>
              <a:rPr lang="en-US" sz="2150"/>
              <a:t>How do you want to receive info?</a:t>
            </a:r>
          </a:p>
          <a:p>
            <a:pPr marL="274320" indent="-228600">
              <a:buSzPts val="1720"/>
            </a:pPr>
            <a:r>
              <a:rPr lang="en-US" sz="2150"/>
              <a:t>What kinds of trainings do you want, and where?</a:t>
            </a:r>
            <a:endParaRPr lang="en-US"/>
          </a:p>
          <a:p>
            <a:pPr marL="274320" lvl="0" indent="-228600" algn="l" rtl="0">
              <a:lnSpc>
                <a:spcPct val="90000"/>
              </a:lnSpc>
              <a:spcBef>
                <a:spcPts val="1800"/>
              </a:spcBef>
              <a:spcAft>
                <a:spcPts val="0"/>
              </a:spcAft>
              <a:buClr>
                <a:srgbClr val="595959"/>
              </a:buClr>
              <a:buSzPts val="1720"/>
              <a:buChar char="•"/>
            </a:pPr>
            <a:r>
              <a:rPr lang="en-US" sz="2150"/>
              <a:t>What questions do you have?</a:t>
            </a:r>
            <a:endParaRPr/>
          </a:p>
        </p:txBody>
      </p:sp>
      <p:sp>
        <p:nvSpPr>
          <p:cNvPr id="591" name="Google Shape;591;p46"/>
          <p:cNvSpPr txBox="1"/>
          <p:nvPr/>
        </p:nvSpPr>
        <p:spPr>
          <a:xfrm>
            <a:off x="39745" y="6448749"/>
            <a:ext cx="412613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Libre Franklin Medium"/>
                <a:ea typeface="Libre Franklin Medium"/>
                <a:cs typeface="Libre Franklin Medium"/>
                <a:sym typeface="Libre Franklin Medium"/>
              </a:rPr>
              <a:t>Image: Alameda County Fire Department</a:t>
            </a:r>
            <a:endParaRPr lang="en-US" sz="1600">
              <a:solidFill>
                <a:schemeClr val="dk1"/>
              </a:solidFill>
            </a:endParaRPr>
          </a:p>
        </p:txBody>
      </p:sp>
      <p:pic>
        <p:nvPicPr>
          <p:cNvPr id="592" name="Google Shape;592;p46"/>
          <p:cNvPicPr preferRelativeResize="0"/>
          <p:nvPr/>
        </p:nvPicPr>
        <p:blipFill rotWithShape="1">
          <a:blip r:embed="rId3">
            <a:alphaModFix/>
          </a:blip>
          <a:srcRect l="-782" t="27700" r="-733" b="24647"/>
          <a:stretch/>
        </p:blipFill>
        <p:spPr>
          <a:xfrm>
            <a:off x="474094" y="1803977"/>
            <a:ext cx="6873037" cy="4301828"/>
          </a:xfrm>
          <a:prstGeom prst="rect">
            <a:avLst/>
          </a:prstGeom>
          <a:noFill/>
          <a:ln>
            <a:noFill/>
          </a:ln>
        </p:spPr>
      </p:pic>
      <p:sp>
        <p:nvSpPr>
          <p:cNvPr id="593" name="Google Shape;593;p46"/>
          <p:cNvSpPr txBox="1">
            <a:spLocks noGrp="1"/>
          </p:cNvSpPr>
          <p:nvPr>
            <p:ph type="sldNum" idx="12"/>
          </p:nvPr>
        </p:nvSpPr>
        <p:spPr>
          <a:xfrm>
            <a:off x="10966375" y="6540372"/>
            <a:ext cx="1219201" cy="27304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2" name="TextBox 1">
            <a:extLst>
              <a:ext uri="{FF2B5EF4-FFF2-40B4-BE49-F238E27FC236}">
                <a16:creationId xmlns:a16="http://schemas.microsoft.com/office/drawing/2014/main" id="{4CB1904A-0A3A-4D22-9E55-38B4F1E528DD}"/>
              </a:ext>
            </a:extLst>
          </p:cNvPr>
          <p:cNvSpPr txBox="1"/>
          <p:nvPr/>
        </p:nvSpPr>
        <p:spPr>
          <a:xfrm>
            <a:off x="807866" y="5716956"/>
            <a:ext cx="6205491" cy="307777"/>
          </a:xfrm>
          <a:prstGeom prst="rect">
            <a:avLst/>
          </a:prstGeom>
          <a:noFill/>
        </p:spPr>
        <p:txBody>
          <a:bodyPr wrap="square" rtlCol="0">
            <a:spAutoFit/>
          </a:bodyPr>
          <a:lstStyle/>
          <a:p>
            <a:pPr algn="ctr"/>
            <a:r>
              <a:rPr lang="en-US" b="1" dirty="0">
                <a:solidFill>
                  <a:schemeClr val="tx1"/>
                </a:solidFill>
              </a:rPr>
              <a:t>Volunteers filling up bags with sand</a:t>
            </a:r>
          </a:p>
        </p:txBody>
      </p:sp>
    </p:spTree>
    <p:extLst>
      <p:ext uri="{BB962C8B-B14F-4D97-AF65-F5344CB8AC3E}">
        <p14:creationId xmlns:p14="http://schemas.microsoft.com/office/powerpoint/2010/main" val="399040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932" y="366558"/>
            <a:ext cx="9364764" cy="1188410"/>
          </a:xfrm>
        </p:spPr>
        <p:txBody>
          <a:bodyPr>
            <a:normAutofit/>
          </a:bodyPr>
          <a:lstStyle/>
          <a:p>
            <a:r>
              <a:rPr lang="en-US" dirty="0"/>
              <a:t>What you will learn today</a:t>
            </a:r>
          </a:p>
        </p:txBody>
      </p:sp>
      <p:sp>
        <p:nvSpPr>
          <p:cNvPr id="3" name="Content Placeholder 2"/>
          <p:cNvSpPr>
            <a:spLocks noGrp="1"/>
          </p:cNvSpPr>
          <p:nvPr>
            <p:ph idx="1"/>
          </p:nvPr>
        </p:nvSpPr>
        <p:spPr>
          <a:xfrm>
            <a:off x="1652932" y="2176598"/>
            <a:ext cx="9364765" cy="4040595"/>
          </a:xfrm>
        </p:spPr>
        <p:txBody>
          <a:bodyPr anchor="t">
            <a:normAutofit/>
          </a:bodyPr>
          <a:lstStyle/>
          <a:p>
            <a:r>
              <a:rPr lang="en-US" sz="3150" dirty="0"/>
              <a:t>Climate disaster preparedness resources and communication tools </a:t>
            </a:r>
          </a:p>
          <a:p>
            <a:r>
              <a:rPr lang="en-US" sz="3150" dirty="0"/>
              <a:t>Which community members are particularly vulnerable and how to prepare </a:t>
            </a:r>
          </a:p>
          <a:p>
            <a:r>
              <a:rPr lang="en-US" sz="3150" dirty="0"/>
              <a:t>Preparing for major seasonal hazards</a:t>
            </a:r>
          </a:p>
          <a:p>
            <a:pPr lvl="1"/>
            <a:r>
              <a:rPr lang="en-US" sz="2750" dirty="0"/>
              <a:t>Power shutoffs </a:t>
            </a:r>
          </a:p>
          <a:p>
            <a:pPr lvl="1"/>
            <a:r>
              <a:rPr lang="en-US" sz="2750" dirty="0"/>
              <a:t>Storms and flooding </a:t>
            </a:r>
          </a:p>
        </p:txBody>
      </p:sp>
    </p:spTree>
    <p:extLst>
      <p:ext uri="{BB962C8B-B14F-4D97-AF65-F5344CB8AC3E}">
        <p14:creationId xmlns:p14="http://schemas.microsoft.com/office/powerpoint/2010/main" val="421459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143BB7-BE82-4796-AEFA-24F9C74FDDB1}"/>
              </a:ext>
            </a:extLst>
          </p:cNvPr>
          <p:cNvPicPr>
            <a:picLocks noChangeAspect="1"/>
          </p:cNvPicPr>
          <p:nvPr/>
        </p:nvPicPr>
        <p:blipFill rotWithShape="1">
          <a:blip r:embed="rId3"/>
          <a:srcRect l="22895" r="2" b="2"/>
          <a:stretch/>
        </p:blipFill>
        <p:spPr>
          <a:xfrm>
            <a:off x="4040852" y="903"/>
            <a:ext cx="8147973" cy="6856204"/>
          </a:xfrm>
          <a:prstGeom prst="rect">
            <a:avLst/>
          </a:prstGeom>
        </p:spPr>
      </p:pic>
      <p:sp>
        <p:nvSpPr>
          <p:cNvPr id="2" name="Title 1"/>
          <p:cNvSpPr>
            <a:spLocks noGrp="1"/>
          </p:cNvSpPr>
          <p:nvPr>
            <p:ph type="ctrTitle"/>
          </p:nvPr>
        </p:nvSpPr>
        <p:spPr>
          <a:xfrm>
            <a:off x="186180" y="1158240"/>
            <a:ext cx="4022312" cy="3203300"/>
          </a:xfrm>
        </p:spPr>
        <p:txBody>
          <a:bodyPr anchor="b">
            <a:normAutofit/>
          </a:bodyPr>
          <a:lstStyle/>
          <a:p>
            <a:pPr algn="l"/>
            <a:r>
              <a:rPr lang="en-US" sz="4799" dirty="0"/>
              <a:t>What questions do you have?</a:t>
            </a:r>
          </a:p>
        </p:txBody>
      </p:sp>
    </p:spTree>
    <p:extLst>
      <p:ext uri="{BB962C8B-B14F-4D97-AF65-F5344CB8AC3E}">
        <p14:creationId xmlns:p14="http://schemas.microsoft.com/office/powerpoint/2010/main" val="1198469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3008-F440-48FB-8741-506FAA33C436}"/>
              </a:ext>
            </a:extLst>
          </p:cNvPr>
          <p:cNvSpPr>
            <a:spLocks noGrp="1"/>
          </p:cNvSpPr>
          <p:nvPr>
            <p:ph type="ctrTitle"/>
          </p:nvPr>
        </p:nvSpPr>
        <p:spPr>
          <a:xfrm>
            <a:off x="1774460" y="4915878"/>
            <a:ext cx="8582440" cy="1044029"/>
          </a:xfrm>
        </p:spPr>
        <p:txBody>
          <a:bodyPr anchor="t">
            <a:normAutofit fontScale="90000"/>
          </a:bodyPr>
          <a:lstStyle/>
          <a:p>
            <a:r>
              <a:rPr lang="en-US" sz="4899" i="1" kern="0" dirty="0">
                <a:solidFill>
                  <a:srgbClr val="0070C0"/>
                </a:solidFill>
                <a:latin typeface="+mn-lt"/>
              </a:rPr>
              <a:t>Thank you</a:t>
            </a:r>
            <a:br>
              <a:rPr lang="en-US" sz="4899" kern="0" dirty="0">
                <a:solidFill>
                  <a:srgbClr val="0070C0"/>
                </a:solidFill>
                <a:latin typeface="+mn-lt"/>
              </a:rPr>
            </a:br>
            <a:r>
              <a:rPr lang="en-US" sz="4899" kern="0" dirty="0">
                <a:solidFill>
                  <a:srgbClr val="0070C0"/>
                </a:solidFill>
                <a:latin typeface="+mn-lt"/>
              </a:rPr>
              <a:t>For helping us build a more resilient community!</a:t>
            </a:r>
            <a:br>
              <a:rPr lang="en-US" sz="2299" kern="0" dirty="0"/>
            </a:br>
            <a:endParaRPr lang="en-US" sz="2299" dirty="0"/>
          </a:p>
        </p:txBody>
      </p:sp>
      <p:sp>
        <p:nvSpPr>
          <p:cNvPr id="5" name="Title 3"/>
          <p:cNvSpPr txBox="1">
            <a:spLocks/>
          </p:cNvSpPr>
          <p:nvPr/>
        </p:nvSpPr>
        <p:spPr>
          <a:xfrm>
            <a:off x="1523604" y="3321872"/>
            <a:ext cx="9141618" cy="2249695"/>
          </a:xfrm>
          <a:prstGeom prst="rect">
            <a:avLst/>
          </a:prstGeom>
        </p:spPr>
        <p:txBody>
          <a:bodyPr/>
          <a:lstStyle>
            <a:lvl1pPr algn="ctr" rtl="0" eaLnBrk="1" fontAlgn="base" hangingPunct="1">
              <a:spcBef>
                <a:spcPct val="0"/>
              </a:spcBef>
              <a:spcAft>
                <a:spcPct val="0"/>
              </a:spcAft>
              <a:defRPr sz="4693" b="1">
                <a:solidFill>
                  <a:srgbClr val="00738C"/>
                </a:solidFill>
                <a:latin typeface="+mj-lt"/>
                <a:ea typeface="+mj-ea"/>
                <a:cs typeface="+mj-cs"/>
              </a:defRPr>
            </a:lvl1pPr>
            <a:lvl2pPr algn="ctr" rtl="0" eaLnBrk="1" fontAlgn="base" hangingPunct="1">
              <a:spcBef>
                <a:spcPct val="0"/>
              </a:spcBef>
              <a:spcAft>
                <a:spcPct val="0"/>
              </a:spcAft>
              <a:defRPr sz="4693" b="1">
                <a:solidFill>
                  <a:srgbClr val="00738C"/>
                </a:solidFill>
                <a:latin typeface="Arial" charset="0"/>
              </a:defRPr>
            </a:lvl2pPr>
            <a:lvl3pPr algn="ctr" rtl="0" eaLnBrk="1" fontAlgn="base" hangingPunct="1">
              <a:spcBef>
                <a:spcPct val="0"/>
              </a:spcBef>
              <a:spcAft>
                <a:spcPct val="0"/>
              </a:spcAft>
              <a:defRPr sz="4693" b="1">
                <a:solidFill>
                  <a:srgbClr val="00738C"/>
                </a:solidFill>
                <a:latin typeface="Arial" charset="0"/>
              </a:defRPr>
            </a:lvl3pPr>
            <a:lvl4pPr algn="ctr" rtl="0" eaLnBrk="1" fontAlgn="base" hangingPunct="1">
              <a:spcBef>
                <a:spcPct val="0"/>
              </a:spcBef>
              <a:spcAft>
                <a:spcPct val="0"/>
              </a:spcAft>
              <a:defRPr sz="4693" b="1">
                <a:solidFill>
                  <a:srgbClr val="00738C"/>
                </a:solidFill>
                <a:latin typeface="Arial" charset="0"/>
              </a:defRPr>
            </a:lvl4pPr>
            <a:lvl5pPr algn="ctr" rtl="0" eaLnBrk="1" fontAlgn="base" hangingPunct="1">
              <a:spcBef>
                <a:spcPct val="0"/>
              </a:spcBef>
              <a:spcAft>
                <a:spcPct val="0"/>
              </a:spcAft>
              <a:defRPr sz="4693" b="1">
                <a:solidFill>
                  <a:srgbClr val="00738C"/>
                </a:solidFill>
                <a:latin typeface="Arial" charset="0"/>
              </a:defRPr>
            </a:lvl5pPr>
            <a:lvl6pPr marL="487661" algn="ctr" rtl="0" eaLnBrk="1" fontAlgn="base" hangingPunct="1">
              <a:spcBef>
                <a:spcPct val="0"/>
              </a:spcBef>
              <a:spcAft>
                <a:spcPct val="0"/>
              </a:spcAft>
              <a:defRPr sz="4693" b="1">
                <a:solidFill>
                  <a:srgbClr val="00738C"/>
                </a:solidFill>
                <a:latin typeface="Arial" charset="0"/>
              </a:defRPr>
            </a:lvl6pPr>
            <a:lvl7pPr marL="975321" algn="ctr" rtl="0" eaLnBrk="1" fontAlgn="base" hangingPunct="1">
              <a:spcBef>
                <a:spcPct val="0"/>
              </a:spcBef>
              <a:spcAft>
                <a:spcPct val="0"/>
              </a:spcAft>
              <a:defRPr sz="4693" b="1">
                <a:solidFill>
                  <a:srgbClr val="00738C"/>
                </a:solidFill>
                <a:latin typeface="Arial" charset="0"/>
              </a:defRPr>
            </a:lvl7pPr>
            <a:lvl8pPr marL="1462982" algn="ctr" rtl="0" eaLnBrk="1" fontAlgn="base" hangingPunct="1">
              <a:spcBef>
                <a:spcPct val="0"/>
              </a:spcBef>
              <a:spcAft>
                <a:spcPct val="0"/>
              </a:spcAft>
              <a:defRPr sz="4693" b="1">
                <a:solidFill>
                  <a:srgbClr val="00738C"/>
                </a:solidFill>
                <a:latin typeface="Arial" charset="0"/>
              </a:defRPr>
            </a:lvl8pPr>
            <a:lvl9pPr marL="1950641" algn="ctr" rtl="0" eaLnBrk="1" fontAlgn="base" hangingPunct="1">
              <a:spcBef>
                <a:spcPct val="0"/>
              </a:spcBef>
              <a:spcAft>
                <a:spcPct val="0"/>
              </a:spcAft>
              <a:defRPr sz="4693" b="1">
                <a:solidFill>
                  <a:srgbClr val="00738C"/>
                </a:solidFill>
                <a:latin typeface="Arial" charset="0"/>
              </a:defRPr>
            </a:lvl9pPr>
          </a:lstStyle>
          <a:p>
            <a:pPr>
              <a:spcAft>
                <a:spcPts val="600"/>
              </a:spcAft>
            </a:pPr>
            <a:br>
              <a:rPr lang="en-US" sz="4218" kern="0"/>
            </a:br>
            <a:endParaRPr lang="en-US" sz="4000" kern="0"/>
          </a:p>
        </p:txBody>
      </p:sp>
      <p:sp>
        <p:nvSpPr>
          <p:cNvPr id="6" name="Subtitle 6"/>
          <p:cNvSpPr txBox="1">
            <a:spLocks/>
          </p:cNvSpPr>
          <p:nvPr/>
        </p:nvSpPr>
        <p:spPr>
          <a:xfrm>
            <a:off x="2486605" y="5330529"/>
            <a:ext cx="7215614" cy="1017719"/>
          </a:xfrm>
          <a:prstGeom prst="rect">
            <a:avLst/>
          </a:prstGeom>
        </p:spPr>
        <p:txBody>
          <a:bodyPr/>
          <a:lstStyle>
            <a:lvl1pPr marL="365744" indent="-365744" algn="l" rtl="0" eaLnBrk="1" fontAlgn="base" hangingPunct="1">
              <a:spcBef>
                <a:spcPct val="20000"/>
              </a:spcBef>
              <a:spcAft>
                <a:spcPct val="0"/>
              </a:spcAft>
              <a:buClr>
                <a:srgbClr val="4D8830"/>
              </a:buClr>
              <a:buFont typeface="Wingdings" pitchFamily="2" charset="2"/>
              <a:buChar char="§"/>
              <a:defRPr sz="3413">
                <a:solidFill>
                  <a:schemeClr val="tx1"/>
                </a:solidFill>
                <a:latin typeface="+mn-lt"/>
                <a:ea typeface="+mn-ea"/>
                <a:cs typeface="+mn-cs"/>
              </a:defRPr>
            </a:lvl1pPr>
            <a:lvl2pPr marL="792448" indent="-304789" algn="l" rtl="0" eaLnBrk="1" fontAlgn="base" hangingPunct="1">
              <a:spcBef>
                <a:spcPct val="20000"/>
              </a:spcBef>
              <a:spcAft>
                <a:spcPct val="0"/>
              </a:spcAft>
              <a:buClr>
                <a:srgbClr val="4D8830"/>
              </a:buClr>
              <a:buFont typeface="Arial" charset="0"/>
              <a:buChar char="▫"/>
              <a:defRPr sz="2987">
                <a:solidFill>
                  <a:schemeClr val="tx1"/>
                </a:solidFill>
                <a:latin typeface="+mn-lt"/>
              </a:defRPr>
            </a:lvl2pPr>
            <a:lvl3pPr marL="1219150" indent="-243831" algn="l" rtl="0" eaLnBrk="1" fontAlgn="base" hangingPunct="1">
              <a:spcBef>
                <a:spcPct val="20000"/>
              </a:spcBef>
              <a:spcAft>
                <a:spcPct val="0"/>
              </a:spcAft>
              <a:buClr>
                <a:srgbClr val="4D8830"/>
              </a:buClr>
              <a:buFont typeface="Arial" charset="0"/>
              <a:buChar char="−"/>
              <a:defRPr sz="2560">
                <a:solidFill>
                  <a:schemeClr val="tx1"/>
                </a:solidFill>
                <a:latin typeface="+mn-lt"/>
              </a:defRPr>
            </a:lvl3pPr>
            <a:lvl4pPr marL="1706811" indent="-243831" algn="l" rtl="0" eaLnBrk="1" fontAlgn="base" hangingPunct="1">
              <a:spcBef>
                <a:spcPct val="20000"/>
              </a:spcBef>
              <a:spcAft>
                <a:spcPct val="0"/>
              </a:spcAft>
              <a:buClr>
                <a:srgbClr val="4D8830"/>
              </a:buClr>
              <a:buChar char="•"/>
              <a:defRPr sz="2133">
                <a:solidFill>
                  <a:schemeClr val="tx1"/>
                </a:solidFill>
                <a:latin typeface="+mn-lt"/>
              </a:defRPr>
            </a:lvl4pPr>
            <a:lvl5pPr marL="219447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5pPr>
            <a:lvl6pPr marL="268213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6pPr>
            <a:lvl7pPr marL="316979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7pPr>
            <a:lvl8pPr marL="365745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8pPr>
            <a:lvl9pPr marL="414511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9pPr>
          </a:lstStyle>
          <a:p>
            <a:pPr marL="0" indent="0" algn="ctr">
              <a:buNone/>
            </a:pPr>
            <a:endParaRPr lang="en-US" sz="2399" kern="0">
              <a:solidFill>
                <a:srgbClr val="00738C"/>
              </a:solidFill>
            </a:endParaRPr>
          </a:p>
        </p:txBody>
      </p:sp>
      <p:pic>
        <p:nvPicPr>
          <p:cNvPr id="11" name="Picture 10" descr="A sign on a window&#10;&#10;Description automatically generated with medium confidence">
            <a:extLst>
              <a:ext uri="{FF2B5EF4-FFF2-40B4-BE49-F238E27FC236}">
                <a16:creationId xmlns:a16="http://schemas.microsoft.com/office/drawing/2014/main" id="{34E3BC15-0172-B733-4DFD-77D2ACBB38EF}"/>
              </a:ext>
            </a:extLst>
          </p:cNvPr>
          <p:cNvPicPr>
            <a:picLocks noChangeAspect="1"/>
          </p:cNvPicPr>
          <p:nvPr/>
        </p:nvPicPr>
        <p:blipFill rotWithShape="1">
          <a:blip r:embed="rId3">
            <a:extLst>
              <a:ext uri="{28A0092B-C50C-407E-A947-70E740481C1C}">
                <a14:useLocalDpi xmlns:a14="http://schemas.microsoft.com/office/drawing/2010/main" val="0"/>
              </a:ext>
            </a:extLst>
          </a:blip>
          <a:srcRect l="15715" r="17550" b="-4"/>
          <a:stretch/>
        </p:blipFill>
        <p:spPr>
          <a:xfrm>
            <a:off x="3648086" y="1043590"/>
            <a:ext cx="2282338"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3" name="Picture 12">
            <a:extLst>
              <a:ext uri="{FF2B5EF4-FFF2-40B4-BE49-F238E27FC236}">
                <a16:creationId xmlns:a16="http://schemas.microsoft.com/office/drawing/2014/main" id="{8077DCC7-8CDF-F0F8-653D-5514E9DC9134}"/>
              </a:ext>
            </a:extLst>
          </p:cNvPr>
          <p:cNvPicPr>
            <a:picLocks noChangeAspect="1"/>
          </p:cNvPicPr>
          <p:nvPr/>
        </p:nvPicPr>
        <p:blipFill rotWithShape="1">
          <a:blip r:embed="rId4"/>
          <a:srcRect l="28514" t="37612" r="32932" b="5970"/>
          <a:stretch/>
        </p:blipFill>
        <p:spPr>
          <a:xfrm>
            <a:off x="6457660" y="1067402"/>
            <a:ext cx="2289752" cy="225527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7" name="TextBox 1">
            <a:extLst>
              <a:ext uri="{FF2B5EF4-FFF2-40B4-BE49-F238E27FC236}">
                <a16:creationId xmlns:a16="http://schemas.microsoft.com/office/drawing/2014/main" id="{4F205CD4-72CF-A202-6CAE-CC77C78586BB}"/>
              </a:ext>
            </a:extLst>
          </p:cNvPr>
          <p:cNvSpPr txBox="1"/>
          <p:nvPr/>
        </p:nvSpPr>
        <p:spPr>
          <a:xfrm flipH="1">
            <a:off x="3648086" y="3584168"/>
            <a:ext cx="2282338"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Sign on door that reads “store closed, no electricity, will open as soon as possible”</a:t>
            </a:r>
          </a:p>
        </p:txBody>
      </p:sp>
      <p:sp>
        <p:nvSpPr>
          <p:cNvPr id="8" name="TextBox 1">
            <a:extLst>
              <a:ext uri="{FF2B5EF4-FFF2-40B4-BE49-F238E27FC236}">
                <a16:creationId xmlns:a16="http://schemas.microsoft.com/office/drawing/2014/main" id="{4640EDEF-1338-07E8-1E27-77A4F884A46B}"/>
              </a:ext>
            </a:extLst>
          </p:cNvPr>
          <p:cNvSpPr txBox="1"/>
          <p:nvPr/>
        </p:nvSpPr>
        <p:spPr>
          <a:xfrm>
            <a:off x="6583137" y="3578514"/>
            <a:ext cx="2289752"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t>Rail blocking street with sign that says “road closed by flood”</a:t>
            </a:r>
          </a:p>
        </p:txBody>
      </p:sp>
    </p:spTree>
    <p:extLst>
      <p:ext uri="{BB962C8B-B14F-4D97-AF65-F5344CB8AC3E}">
        <p14:creationId xmlns:p14="http://schemas.microsoft.com/office/powerpoint/2010/main" val="674755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sorted-title book lot placed on white wooden shelf">
            <a:extLst>
              <a:ext uri="{FF2B5EF4-FFF2-40B4-BE49-F238E27FC236}">
                <a16:creationId xmlns:a16="http://schemas.microsoft.com/office/drawing/2014/main" id="{17F9B281-C6E2-806A-01F3-F1885FD5FC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44"/>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864F019-2EE5-377D-DC67-06190060299B}"/>
              </a:ext>
            </a:extLst>
          </p:cNvPr>
          <p:cNvSpPr/>
          <p:nvPr/>
        </p:nvSpPr>
        <p:spPr>
          <a:xfrm>
            <a:off x="4532311" y="3032202"/>
            <a:ext cx="3124200" cy="7935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D3E3D-5A50-F87F-FF2C-8977F1E47265}"/>
              </a:ext>
            </a:extLst>
          </p:cNvPr>
          <p:cNvSpPr>
            <a:spLocks noGrp="1"/>
          </p:cNvSpPr>
          <p:nvPr>
            <p:ph type="title"/>
          </p:nvPr>
        </p:nvSpPr>
        <p:spPr>
          <a:xfrm>
            <a:off x="1751010" y="2743756"/>
            <a:ext cx="8686801" cy="1066800"/>
          </a:xfrm>
        </p:spPr>
        <p:txBody>
          <a:bodyPr/>
          <a:lstStyle/>
          <a:p>
            <a:pPr algn="ctr"/>
            <a:r>
              <a:rPr lang="en-US"/>
              <a:t>Resources</a:t>
            </a:r>
          </a:p>
        </p:txBody>
      </p:sp>
      <p:sp>
        <p:nvSpPr>
          <p:cNvPr id="5" name="TextBox 4">
            <a:extLst>
              <a:ext uri="{FF2B5EF4-FFF2-40B4-BE49-F238E27FC236}">
                <a16:creationId xmlns:a16="http://schemas.microsoft.com/office/drawing/2014/main" id="{602926C1-5BBC-DF90-8C35-3F6171C3AA13}"/>
              </a:ext>
            </a:extLst>
          </p:cNvPr>
          <p:cNvSpPr txBox="1"/>
          <p:nvPr/>
        </p:nvSpPr>
        <p:spPr>
          <a:xfrm>
            <a:off x="127949" y="6496289"/>
            <a:ext cx="11932921" cy="246221"/>
          </a:xfrm>
          <a:prstGeom prst="rect">
            <a:avLst/>
          </a:prstGeom>
          <a:noFill/>
        </p:spPr>
        <p:txBody>
          <a:bodyPr wrap="square" rtlCol="0">
            <a:spAutoFit/>
          </a:bodyPr>
          <a:lstStyle/>
          <a:p>
            <a:r>
              <a:rPr lang="en-US" sz="1000"/>
              <a:t>Photo by Nick Fewings on </a:t>
            </a:r>
            <a:r>
              <a:rPr lang="en-US" sz="1000" err="1"/>
              <a:t>Unsplash</a:t>
            </a:r>
            <a:r>
              <a:rPr lang="en-US" sz="1000"/>
              <a:t>: </a:t>
            </a:r>
            <a:r>
              <a:rPr lang="en-US" sz="1000">
                <a:hlinkClick r:id="rId4">
                  <a:extLst>
                    <a:ext uri="{A12FA001-AC4F-418D-AE19-62706E023703}">
                      <ahyp:hlinkClr xmlns:ahyp="http://schemas.microsoft.com/office/drawing/2018/hyperlinkcolor" val="tx"/>
                    </a:ext>
                  </a:extLst>
                </a:hlinkClick>
              </a:rPr>
              <a:t>Assorted-title book lot placed on white wooden shelf photo – Free Reading Image on </a:t>
            </a:r>
            <a:r>
              <a:rPr lang="en-US" sz="1000" err="1">
                <a:hlinkClick r:id="rId4">
                  <a:extLst>
                    <a:ext uri="{A12FA001-AC4F-418D-AE19-62706E023703}">
                      <ahyp:hlinkClr xmlns:ahyp="http://schemas.microsoft.com/office/drawing/2018/hyperlinkcolor" val="tx"/>
                    </a:ext>
                  </a:extLst>
                </a:hlinkClick>
              </a:rPr>
              <a:t>Unsplash</a:t>
            </a:r>
            <a:r>
              <a:rPr lang="en-US" sz="1000"/>
              <a:t> </a:t>
            </a:r>
          </a:p>
        </p:txBody>
      </p:sp>
    </p:spTree>
    <p:extLst>
      <p:ext uri="{BB962C8B-B14F-4D97-AF65-F5344CB8AC3E}">
        <p14:creationId xmlns:p14="http://schemas.microsoft.com/office/powerpoint/2010/main" val="3388209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a:t>PSPS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4138" y="2438659"/>
            <a:ext cx="6584774" cy="3784433"/>
          </a:xfrm>
        </p:spPr>
        <p:txBody>
          <a:bodyPr vert="horz" lIns="91440" tIns="45720" rIns="91440" bIns="45720" rtlCol="0" anchor="t">
            <a:normAutofit fontScale="92500" lnSpcReduction="10000"/>
          </a:bodyPr>
          <a:lstStyle/>
          <a:p>
            <a:pPr marL="285115" indent="-285115" fontAlgn="base">
              <a:spcBef>
                <a:spcPts val="0"/>
              </a:spcBef>
              <a:spcAft>
                <a:spcPts val="600"/>
              </a:spcAft>
            </a:pPr>
            <a:r>
              <a:rPr lang="en-US" sz="1950" dirty="0">
                <a:hlinkClick r:id="rId3"/>
              </a:rPr>
              <a:t>PG&amp;E real-time PSPS Updates </a:t>
            </a:r>
            <a:endParaRPr lang="en-US" sz="1999" dirty="0">
              <a:hlinkClick r:id="rId4"/>
            </a:endParaRPr>
          </a:p>
          <a:p>
            <a:pPr marL="285115" indent="-285115" fontAlgn="base">
              <a:spcBef>
                <a:spcPts val="0"/>
              </a:spcBef>
              <a:spcAft>
                <a:spcPts val="600"/>
              </a:spcAft>
            </a:pPr>
            <a:r>
              <a:rPr lang="en-US" sz="1950" dirty="0">
                <a:hlinkClick r:id="rId4"/>
              </a:rPr>
              <a:t>PSPS alert sign up from PG&amp;E</a:t>
            </a:r>
            <a:endParaRPr lang="en-US" sz="1950" dirty="0"/>
          </a:p>
          <a:p>
            <a:pPr marL="285115" indent="-285115">
              <a:spcBef>
                <a:spcPts val="0"/>
              </a:spcBef>
              <a:spcAft>
                <a:spcPts val="600"/>
              </a:spcAft>
              <a:buClr>
                <a:srgbClr val="595959"/>
              </a:buClr>
            </a:pPr>
            <a:r>
              <a:rPr lang="en-US" sz="1950" dirty="0">
                <a:ea typeface="+mn-lt"/>
                <a:cs typeface="+mn-lt"/>
                <a:hlinkClick r:id="rId5"/>
              </a:rPr>
              <a:t>Power outage alerts and information (pge.com)</a:t>
            </a:r>
            <a:endParaRPr lang="en-US" sz="1950" dirty="0"/>
          </a:p>
          <a:p>
            <a:pPr marL="285115" indent="-285115" fontAlgn="base">
              <a:spcBef>
                <a:spcPts val="0"/>
              </a:spcBef>
              <a:spcAft>
                <a:spcPts val="600"/>
              </a:spcAft>
            </a:pPr>
            <a:r>
              <a:rPr lang="en-US" sz="1950" dirty="0">
                <a:hlinkClick r:id="rId6"/>
              </a:rPr>
              <a:t>PG&amp;E Prepare for PSPS</a:t>
            </a:r>
            <a:endParaRPr lang="en-US" sz="1950" dirty="0"/>
          </a:p>
          <a:p>
            <a:pPr marL="285115" indent="-285115" fontAlgn="base">
              <a:spcBef>
                <a:spcPts val="0"/>
              </a:spcBef>
              <a:spcAft>
                <a:spcPts val="600"/>
              </a:spcAft>
            </a:pPr>
            <a:r>
              <a:rPr lang="en-US" sz="1950" dirty="0">
                <a:hlinkClick r:id="rId7"/>
              </a:rPr>
              <a:t>PG&amp;E Medical Baseline Program</a:t>
            </a:r>
            <a:endParaRPr lang="en-US" sz="1950" dirty="0"/>
          </a:p>
          <a:p>
            <a:pPr marL="285115" indent="-285115" fontAlgn="base">
              <a:spcBef>
                <a:spcPts val="0"/>
              </a:spcBef>
              <a:spcAft>
                <a:spcPts val="600"/>
              </a:spcAft>
            </a:pPr>
            <a:r>
              <a:rPr lang="en-US" sz="1950" dirty="0">
                <a:hlinkClick r:id="rId8"/>
              </a:rPr>
              <a:t>PG&amp;E Vulnerable Customer Program</a:t>
            </a:r>
            <a:endParaRPr lang="en-US" sz="1950" dirty="0"/>
          </a:p>
          <a:p>
            <a:pPr marL="285115" indent="-285115" fontAlgn="base">
              <a:spcBef>
                <a:spcPts val="0"/>
              </a:spcBef>
              <a:spcAft>
                <a:spcPts val="600"/>
              </a:spcAft>
            </a:pPr>
            <a:r>
              <a:rPr lang="en-US" sz="1950" dirty="0">
                <a:hlinkClick r:id="rId9"/>
              </a:rPr>
              <a:t>Disability Disaster Access &amp; Resources Program</a:t>
            </a:r>
            <a:endParaRPr lang="en-US" sz="1950" dirty="0"/>
          </a:p>
          <a:p>
            <a:pPr marL="285115" indent="-285115" fontAlgn="base">
              <a:spcBef>
                <a:spcPts val="0"/>
              </a:spcBef>
              <a:spcAft>
                <a:spcPts val="600"/>
              </a:spcAft>
            </a:pPr>
            <a:r>
              <a:rPr lang="en-US" sz="1950" dirty="0">
                <a:hlinkClick r:id="rId10"/>
              </a:rPr>
              <a:t>PG&amp;E PSPS support resources</a:t>
            </a:r>
            <a:r>
              <a:rPr lang="en-US" sz="1950" dirty="0"/>
              <a:t>, including translated outreach material</a:t>
            </a:r>
          </a:p>
          <a:p>
            <a:pPr marL="285115" indent="-285115" fontAlgn="base">
              <a:spcBef>
                <a:spcPts val="0"/>
              </a:spcBef>
              <a:spcAft>
                <a:spcPts val="600"/>
              </a:spcAft>
            </a:pPr>
            <a:r>
              <a:rPr lang="en-US" sz="1950" dirty="0">
                <a:hlinkClick r:id="rId11"/>
              </a:rPr>
              <a:t>PG&amp;E Community Resource Centers </a:t>
            </a:r>
            <a:endParaRPr lang="en-US" sz="1999" dirty="0"/>
          </a:p>
          <a:p>
            <a:pPr marL="285115" indent="-285115" fontAlgn="base">
              <a:spcBef>
                <a:spcPts val="0"/>
              </a:spcBef>
              <a:spcAft>
                <a:spcPts val="600"/>
              </a:spcAft>
            </a:pPr>
            <a:r>
              <a:rPr lang="en-US" sz="1950" dirty="0">
                <a:hlinkClick r:id="rId12"/>
              </a:rPr>
              <a:t>California Health and Human Services PSPS Resource Guide</a:t>
            </a:r>
          </a:p>
          <a:p>
            <a:pPr marL="285115" indent="-285115" fontAlgn="base">
              <a:spcBef>
                <a:spcPts val="0"/>
              </a:spcBef>
              <a:spcAft>
                <a:spcPts val="600"/>
              </a:spcAft>
            </a:pPr>
            <a:r>
              <a:rPr lang="en-US" sz="1950" dirty="0">
                <a:hlinkClick r:id="rId13"/>
              </a:rPr>
              <a:t>California Public Utilities Commission Fire-Threat Map </a:t>
            </a:r>
            <a:endParaRPr lang="en-US" sz="1999" dirty="0"/>
          </a:p>
        </p:txBody>
      </p:sp>
      <p:pic>
        <p:nvPicPr>
          <p:cNvPr id="7" name="Picture 6" descr="A sign on a window&#10;&#10;Description automatically generated with medium confidence">
            <a:extLst>
              <a:ext uri="{FF2B5EF4-FFF2-40B4-BE49-F238E27FC236}">
                <a16:creationId xmlns:a16="http://schemas.microsoft.com/office/drawing/2014/main" id="{784BF435-1C44-4E28-89FC-695234F5F4B7}"/>
              </a:ext>
            </a:extLst>
          </p:cNvPr>
          <p:cNvPicPr>
            <a:picLocks noChangeAspect="1"/>
          </p:cNvPicPr>
          <p:nvPr/>
        </p:nvPicPr>
        <p:blipFill rotWithShape="1">
          <a:blip r:embed="rId14">
            <a:extLst>
              <a:ext uri="{28A0092B-C50C-407E-A947-70E740481C1C}">
                <a14:useLocalDpi xmlns:a14="http://schemas.microsoft.com/office/drawing/2010/main" val="0"/>
              </a:ext>
            </a:extLst>
          </a:blip>
          <a:srcRect l="26523" r="28358" b="-1"/>
          <a:stretch/>
        </p:blipFill>
        <p:spPr>
          <a:xfrm>
            <a:off x="20" y="903"/>
            <a:ext cx="4634364" cy="6856204"/>
          </a:xfrm>
          <a:prstGeom prst="rect">
            <a:avLst/>
          </a:prstGeom>
          <a:effectLst/>
        </p:spPr>
      </p:pic>
    </p:spTree>
    <p:extLst>
      <p:ext uri="{BB962C8B-B14F-4D97-AF65-F5344CB8AC3E}">
        <p14:creationId xmlns:p14="http://schemas.microsoft.com/office/powerpoint/2010/main" val="2286466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4137" y="629997"/>
            <a:ext cx="6584776" cy="1285825"/>
          </a:xfrm>
        </p:spPr>
        <p:txBody>
          <a:bodyPr anchor="b">
            <a:normAutofit/>
          </a:bodyPr>
          <a:lstStyle/>
          <a:p>
            <a:r>
              <a:rPr lang="en-US"/>
              <a:t>Flood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4138" y="2438659"/>
            <a:ext cx="6584774" cy="3784433"/>
          </a:xfrm>
        </p:spPr>
        <p:txBody>
          <a:bodyPr vert="horz" lIns="91440" tIns="45720" rIns="91440" bIns="45720" rtlCol="0" anchor="t">
            <a:normAutofit/>
          </a:bodyPr>
          <a:lstStyle/>
          <a:p>
            <a:pPr fontAlgn="base">
              <a:spcBef>
                <a:spcPts val="0"/>
              </a:spcBef>
              <a:spcAft>
                <a:spcPts val="600"/>
              </a:spcAft>
            </a:pPr>
            <a:r>
              <a:rPr lang="en-US" sz="1950" dirty="0">
                <a:ea typeface="+mn-lt"/>
                <a:cs typeface="+mn-lt"/>
                <a:hlinkClick r:id="rId3"/>
              </a:rPr>
              <a:t>Get Flood Ready - Zone 7 Water Agency</a:t>
            </a:r>
          </a:p>
          <a:p>
            <a:pPr>
              <a:spcBef>
                <a:spcPts val="0"/>
              </a:spcBef>
              <a:spcAft>
                <a:spcPts val="600"/>
              </a:spcAft>
              <a:buClr>
                <a:srgbClr val="595959"/>
              </a:buClr>
            </a:pPr>
            <a:r>
              <a:rPr lang="en-US" sz="1950" dirty="0">
                <a:ea typeface="+mn-lt"/>
                <a:cs typeface="+mn-lt"/>
                <a:hlinkClick r:id="rId4"/>
              </a:rPr>
              <a:t>Flood (fema.gov)</a:t>
            </a:r>
            <a:endParaRPr lang="en-US" sz="1950" dirty="0">
              <a:ea typeface="+mn-lt"/>
              <a:cs typeface="+mn-lt"/>
            </a:endParaRPr>
          </a:p>
          <a:p>
            <a:pPr>
              <a:spcBef>
                <a:spcPts val="0"/>
              </a:spcBef>
              <a:spcAft>
                <a:spcPts val="600"/>
              </a:spcAft>
              <a:buClr>
                <a:srgbClr val="595959"/>
              </a:buClr>
            </a:pPr>
            <a:r>
              <a:rPr lang="en-US" sz="1950" dirty="0">
                <a:ea typeface="+mn-lt"/>
                <a:cs typeface="+mn-lt"/>
                <a:hlinkClick r:id="rId5"/>
              </a:rPr>
              <a:t>Alameda County Local Hazard Mitigation Plan (acgov.org)</a:t>
            </a:r>
            <a:endParaRPr lang="en-US" sz="1950" dirty="0">
              <a:ea typeface="+mn-lt"/>
              <a:cs typeface="+mn-lt"/>
            </a:endParaRPr>
          </a:p>
          <a:p>
            <a:pPr>
              <a:spcBef>
                <a:spcPts val="0"/>
              </a:spcBef>
              <a:spcAft>
                <a:spcPts val="600"/>
              </a:spcAft>
              <a:buClr>
                <a:srgbClr val="595959"/>
              </a:buClr>
            </a:pPr>
            <a:r>
              <a:rPr lang="en-US" sz="1950" dirty="0">
                <a:ea typeface="+mn-lt"/>
                <a:cs typeface="+mn-lt"/>
                <a:hlinkClick r:id="rId6"/>
              </a:rPr>
              <a:t>County Sandbag Info</a:t>
            </a:r>
            <a:endParaRPr lang="en-US" sz="1950" dirty="0">
              <a:ea typeface="+mn-lt"/>
              <a:cs typeface="+mn-lt"/>
            </a:endParaRPr>
          </a:p>
          <a:p>
            <a:pPr>
              <a:spcBef>
                <a:spcPts val="0"/>
              </a:spcBef>
              <a:spcAft>
                <a:spcPts val="600"/>
              </a:spcAft>
              <a:buClr>
                <a:srgbClr val="595959"/>
              </a:buClr>
            </a:pPr>
            <a:r>
              <a:rPr lang="en-US" sz="1950" dirty="0">
                <a:ea typeface="+mn-lt"/>
                <a:cs typeface="+mn-lt"/>
                <a:hlinkClick r:id="rId7"/>
              </a:rPr>
              <a:t>FEMA Floodplain </a:t>
            </a:r>
            <a:endParaRPr lang="en-US" sz="1950" dirty="0">
              <a:ea typeface="+mn-lt"/>
              <a:cs typeface="+mn-lt"/>
            </a:endParaRPr>
          </a:p>
          <a:p>
            <a:pPr>
              <a:spcBef>
                <a:spcPts val="0"/>
              </a:spcBef>
              <a:spcAft>
                <a:spcPts val="600"/>
              </a:spcAft>
              <a:buClr>
                <a:srgbClr val="595959"/>
              </a:buClr>
            </a:pPr>
            <a:r>
              <a:rPr lang="en-US" sz="1950" dirty="0">
                <a:ea typeface="+mn-lt"/>
                <a:cs typeface="+mn-lt"/>
                <a:hlinkClick r:id="rId8"/>
              </a:rPr>
              <a:t>Public Works Road Closures </a:t>
            </a:r>
            <a:endParaRPr lang="en-US" sz="1950" dirty="0">
              <a:ea typeface="+mn-lt"/>
              <a:cs typeface="+mn-lt"/>
            </a:endParaRPr>
          </a:p>
        </p:txBody>
      </p:sp>
      <p:pic>
        <p:nvPicPr>
          <p:cNvPr id="7" name="Picture 6">
            <a:extLst>
              <a:ext uri="{FF2B5EF4-FFF2-40B4-BE49-F238E27FC236}">
                <a16:creationId xmlns:a16="http://schemas.microsoft.com/office/drawing/2014/main" id="{1462C57D-3008-4EBA-B0FA-D9B0469C351C}"/>
              </a:ext>
            </a:extLst>
          </p:cNvPr>
          <p:cNvPicPr>
            <a:picLocks noChangeAspect="1"/>
          </p:cNvPicPr>
          <p:nvPr/>
        </p:nvPicPr>
        <p:blipFill rotWithShape="1">
          <a:blip r:embed="rId9"/>
          <a:srcRect l="27115" r="27115"/>
          <a:stretch/>
        </p:blipFill>
        <p:spPr>
          <a:xfrm>
            <a:off x="20" y="903"/>
            <a:ext cx="4634364" cy="6856204"/>
          </a:xfrm>
          <a:prstGeom prst="rect">
            <a:avLst/>
          </a:prstGeom>
          <a:effectLst/>
        </p:spPr>
      </p:pic>
    </p:spTree>
    <p:extLst>
      <p:ext uri="{BB962C8B-B14F-4D97-AF65-F5344CB8AC3E}">
        <p14:creationId xmlns:p14="http://schemas.microsoft.com/office/powerpoint/2010/main" val="430524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7DF5-E855-E120-58AD-2365F6558C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E5AC09F-9878-E094-6EEA-9EA0CB4330A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F78107E-1A56-73D9-4DBA-13F365E5B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1786"/>
            <a:ext cx="12185651" cy="6854429"/>
          </a:xfrm>
          <a:prstGeom prst="rect">
            <a:avLst/>
          </a:prstGeom>
        </p:spPr>
      </p:pic>
      <p:sp>
        <p:nvSpPr>
          <p:cNvPr id="16" name="Rectangle 15">
            <a:extLst>
              <a:ext uri="{FF2B5EF4-FFF2-40B4-BE49-F238E27FC236}">
                <a16:creationId xmlns:a16="http://schemas.microsoft.com/office/drawing/2014/main" id="{402997DD-6046-AACD-AE24-0D9A749A55D2}"/>
              </a:ext>
            </a:extLst>
          </p:cNvPr>
          <p:cNvSpPr/>
          <p:nvPr/>
        </p:nvSpPr>
        <p:spPr>
          <a:xfrm>
            <a:off x="1709428" y="786928"/>
            <a:ext cx="8769971" cy="23340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4" name="Picture 13">
            <a:extLst>
              <a:ext uri="{FF2B5EF4-FFF2-40B4-BE49-F238E27FC236}">
                <a16:creationId xmlns:a16="http://schemas.microsoft.com/office/drawing/2014/main" id="{9C472D95-9B40-DDFC-0BD2-AFFA76F405AA}"/>
              </a:ext>
            </a:extLst>
          </p:cNvPr>
          <p:cNvPicPr>
            <a:picLocks noChangeAspect="1"/>
          </p:cNvPicPr>
          <p:nvPr/>
        </p:nvPicPr>
        <p:blipFill rotWithShape="1">
          <a:blip r:embed="rId4"/>
          <a:srcRect r="3520"/>
          <a:stretch/>
        </p:blipFill>
        <p:spPr>
          <a:xfrm>
            <a:off x="1824390" y="1055846"/>
            <a:ext cx="8540043" cy="1293695"/>
          </a:xfrm>
          <a:prstGeom prst="rect">
            <a:avLst/>
          </a:prstGeom>
        </p:spPr>
      </p:pic>
      <p:pic>
        <p:nvPicPr>
          <p:cNvPr id="20" name="Picture 19">
            <a:extLst>
              <a:ext uri="{FF2B5EF4-FFF2-40B4-BE49-F238E27FC236}">
                <a16:creationId xmlns:a16="http://schemas.microsoft.com/office/drawing/2014/main" id="{2A0A4CD8-4DD7-E7A8-BFEF-60DF1091A2DE}"/>
              </a:ext>
            </a:extLst>
          </p:cNvPr>
          <p:cNvPicPr>
            <a:picLocks noChangeAspect="1"/>
          </p:cNvPicPr>
          <p:nvPr/>
        </p:nvPicPr>
        <p:blipFill>
          <a:blip r:embed="rId5"/>
          <a:stretch>
            <a:fillRect/>
          </a:stretch>
        </p:blipFill>
        <p:spPr>
          <a:xfrm>
            <a:off x="2027424" y="2760732"/>
            <a:ext cx="1552388" cy="285716"/>
          </a:xfrm>
          <a:prstGeom prst="rect">
            <a:avLst/>
          </a:prstGeom>
        </p:spPr>
      </p:pic>
      <p:pic>
        <p:nvPicPr>
          <p:cNvPr id="22" name="Picture 21">
            <a:extLst>
              <a:ext uri="{FF2B5EF4-FFF2-40B4-BE49-F238E27FC236}">
                <a16:creationId xmlns:a16="http://schemas.microsoft.com/office/drawing/2014/main" id="{E56AADF7-5344-C95C-5301-8A04DA23F41E}"/>
              </a:ext>
            </a:extLst>
          </p:cNvPr>
          <p:cNvPicPr>
            <a:picLocks noChangeAspect="1"/>
          </p:cNvPicPr>
          <p:nvPr/>
        </p:nvPicPr>
        <p:blipFill>
          <a:blip r:embed="rId6"/>
          <a:stretch>
            <a:fillRect/>
          </a:stretch>
        </p:blipFill>
        <p:spPr>
          <a:xfrm>
            <a:off x="8702292" y="2672477"/>
            <a:ext cx="1662141" cy="417504"/>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1F6999CE-C172-7F1E-515E-7662F71A5D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5369" y="3906132"/>
            <a:ext cx="9218086" cy="2164940"/>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419A53DC-E6D1-6188-6BA8-816FE2DD04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6543" y="5653606"/>
            <a:ext cx="2013637" cy="297095"/>
          </a:xfrm>
          <a:prstGeom prst="rect">
            <a:avLst/>
          </a:prstGeom>
        </p:spPr>
      </p:pic>
    </p:spTree>
    <p:extLst>
      <p:ext uri="{BB962C8B-B14F-4D97-AF65-F5344CB8AC3E}">
        <p14:creationId xmlns:p14="http://schemas.microsoft.com/office/powerpoint/2010/main" val="285951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0D12D7-ED6D-C9C6-61AD-60E2DCC832B7}"/>
              </a:ext>
            </a:extLst>
          </p:cNvPr>
          <p:cNvSpPr>
            <a:spLocks noGrp="1"/>
          </p:cNvSpPr>
          <p:nvPr>
            <p:ph type="title"/>
          </p:nvPr>
        </p:nvSpPr>
        <p:spPr>
          <a:xfrm>
            <a:off x="742446" y="-275911"/>
            <a:ext cx="10512862" cy="1325218"/>
          </a:xfrm>
        </p:spPr>
        <p:txBody>
          <a:bodyPr/>
          <a:lstStyle/>
          <a:p>
            <a:r>
              <a:rPr lang="en-US" sz="4399" dirty="0"/>
              <a:t>Whose Health Is Affected?</a:t>
            </a:r>
            <a:endParaRPr lang="en-US" dirty="0"/>
          </a:p>
        </p:txBody>
      </p:sp>
      <p:sp>
        <p:nvSpPr>
          <p:cNvPr id="8" name="Content Placeholder 7">
            <a:extLst>
              <a:ext uri="{FF2B5EF4-FFF2-40B4-BE49-F238E27FC236}">
                <a16:creationId xmlns:a16="http://schemas.microsoft.com/office/drawing/2014/main" id="{F4E958A2-7175-7248-4D61-A78AF9D987EB}"/>
              </a:ext>
            </a:extLst>
          </p:cNvPr>
          <p:cNvSpPr>
            <a:spLocks noGrp="1"/>
          </p:cNvSpPr>
          <p:nvPr>
            <p:ph idx="1"/>
          </p:nvPr>
        </p:nvSpPr>
        <p:spPr>
          <a:xfrm>
            <a:off x="837981" y="1344361"/>
            <a:ext cx="10512862" cy="5320422"/>
          </a:xfrm>
        </p:spPr>
        <p:txBody>
          <a:bodyPr>
            <a:normAutofit fontScale="85000" lnSpcReduction="20000"/>
          </a:bodyPr>
          <a:lstStyle/>
          <a:p>
            <a:r>
              <a:rPr lang="en-US" dirty="0">
                <a:solidFill>
                  <a:schemeClr val="accent5">
                    <a:lumMod val="75000"/>
                  </a:schemeClr>
                </a:solidFill>
              </a:rPr>
              <a:t>Older Adults </a:t>
            </a:r>
          </a:p>
          <a:p>
            <a:r>
              <a:rPr lang="en-US" dirty="0">
                <a:solidFill>
                  <a:schemeClr val="accent5">
                    <a:lumMod val="75000"/>
                  </a:schemeClr>
                </a:solidFill>
              </a:rPr>
              <a:t>Children </a:t>
            </a:r>
          </a:p>
          <a:p>
            <a:r>
              <a:rPr lang="en-US" dirty="0">
                <a:solidFill>
                  <a:schemeClr val="accent5">
                    <a:lumMod val="75000"/>
                  </a:schemeClr>
                </a:solidFill>
              </a:rPr>
              <a:t>People with Medical Conditions </a:t>
            </a:r>
          </a:p>
          <a:p>
            <a:r>
              <a:rPr lang="en-US" dirty="0">
                <a:solidFill>
                  <a:schemeClr val="accent5">
                    <a:lumMod val="75000"/>
                  </a:schemeClr>
                </a:solidFill>
              </a:rPr>
              <a:t>People with Disabilities </a:t>
            </a:r>
          </a:p>
          <a:p>
            <a:r>
              <a:rPr lang="en-US" dirty="0">
                <a:solidFill>
                  <a:schemeClr val="accent5">
                    <a:lumMod val="75000"/>
                  </a:schemeClr>
                </a:solidFill>
              </a:rPr>
              <a:t>Low Income Residents </a:t>
            </a:r>
          </a:p>
          <a:p>
            <a:r>
              <a:rPr lang="en-US" dirty="0">
                <a:solidFill>
                  <a:schemeClr val="accent5">
                    <a:lumMod val="75000"/>
                  </a:schemeClr>
                </a:solidFill>
              </a:rPr>
              <a:t>Communities of Color </a:t>
            </a:r>
          </a:p>
          <a:p>
            <a:r>
              <a:rPr lang="en-US" dirty="0">
                <a:solidFill>
                  <a:schemeClr val="accent5">
                    <a:lumMod val="75000"/>
                  </a:schemeClr>
                </a:solidFill>
              </a:rPr>
              <a:t>Indigenous Communities </a:t>
            </a:r>
          </a:p>
          <a:p>
            <a:r>
              <a:rPr lang="en-US" dirty="0">
                <a:solidFill>
                  <a:schemeClr val="accent5">
                    <a:lumMod val="75000"/>
                  </a:schemeClr>
                </a:solidFill>
              </a:rPr>
              <a:t>People Living Alone </a:t>
            </a:r>
          </a:p>
          <a:p>
            <a:r>
              <a:rPr lang="en-US" dirty="0">
                <a:solidFill>
                  <a:schemeClr val="accent5">
                    <a:lumMod val="75000"/>
                  </a:schemeClr>
                </a:solidFill>
              </a:rPr>
              <a:t>People who are Unhoused </a:t>
            </a:r>
          </a:p>
          <a:p>
            <a:r>
              <a:rPr lang="en-US" dirty="0">
                <a:solidFill>
                  <a:schemeClr val="accent5">
                    <a:lumMod val="75000"/>
                  </a:schemeClr>
                </a:solidFill>
              </a:rPr>
              <a:t>Outdoor Workers </a:t>
            </a:r>
          </a:p>
        </p:txBody>
      </p:sp>
      <p:pic>
        <p:nvPicPr>
          <p:cNvPr id="12" name="Picture 11">
            <a:extLst>
              <a:ext uri="{FF2B5EF4-FFF2-40B4-BE49-F238E27FC236}">
                <a16:creationId xmlns:a16="http://schemas.microsoft.com/office/drawing/2014/main" id="{FEFFEB25-B679-5640-005B-08587E216A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45" t="3765" r="12981" b="20627"/>
          <a:stretch/>
        </p:blipFill>
        <p:spPr>
          <a:xfrm>
            <a:off x="9781132" y="1009922"/>
            <a:ext cx="1186273" cy="1276302"/>
          </a:xfrm>
          <a:prstGeom prst="rect">
            <a:avLst/>
          </a:prstGeom>
        </p:spPr>
      </p:pic>
      <p:pic>
        <p:nvPicPr>
          <p:cNvPr id="13" name="Picture 12">
            <a:extLst>
              <a:ext uri="{FF2B5EF4-FFF2-40B4-BE49-F238E27FC236}">
                <a16:creationId xmlns:a16="http://schemas.microsoft.com/office/drawing/2014/main" id="{CBDD9606-6318-85F5-41DF-8F5D5FFE0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66" t="5176" r="17686" b="19373"/>
          <a:stretch/>
        </p:blipFill>
        <p:spPr>
          <a:xfrm>
            <a:off x="6883907" y="1450720"/>
            <a:ext cx="1365291" cy="1671007"/>
          </a:xfrm>
          <a:prstGeom prst="rect">
            <a:avLst/>
          </a:prstGeom>
        </p:spPr>
      </p:pic>
      <p:pic>
        <p:nvPicPr>
          <p:cNvPr id="14" name="Picture 13">
            <a:extLst>
              <a:ext uri="{FF2B5EF4-FFF2-40B4-BE49-F238E27FC236}">
                <a16:creationId xmlns:a16="http://schemas.microsoft.com/office/drawing/2014/main" id="{C963F81A-FE4D-652C-4D2F-A45A0CC912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94" t="21861" r="4108" b="14263"/>
          <a:stretch/>
        </p:blipFill>
        <p:spPr>
          <a:xfrm>
            <a:off x="8695019" y="2909448"/>
            <a:ext cx="1461001" cy="1039105"/>
          </a:xfrm>
          <a:prstGeom prst="rect">
            <a:avLst/>
          </a:prstGeom>
        </p:spPr>
      </p:pic>
      <p:pic>
        <p:nvPicPr>
          <p:cNvPr id="15" name="Picture 14">
            <a:extLst>
              <a:ext uri="{FF2B5EF4-FFF2-40B4-BE49-F238E27FC236}">
                <a16:creationId xmlns:a16="http://schemas.microsoft.com/office/drawing/2014/main" id="{C44A8CD2-CB32-1541-E647-36338CADEA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23" t="4393" r="8627" b="20784"/>
          <a:stretch/>
        </p:blipFill>
        <p:spPr>
          <a:xfrm>
            <a:off x="6505199" y="4446945"/>
            <a:ext cx="1743999" cy="1563696"/>
          </a:xfrm>
          <a:prstGeom prst="rect">
            <a:avLst/>
          </a:prstGeom>
        </p:spPr>
      </p:pic>
      <p:pic>
        <p:nvPicPr>
          <p:cNvPr id="16" name="Picture 8" descr="lungs icon">
            <a:extLst>
              <a:ext uri="{FF2B5EF4-FFF2-40B4-BE49-F238E27FC236}">
                <a16:creationId xmlns:a16="http://schemas.microsoft.com/office/drawing/2014/main" id="{8D6877E7-8B19-D90A-9676-3D8A4654CF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1179" y="3851310"/>
            <a:ext cx="1904504" cy="19045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4EAB56-E68B-6B81-5BBA-B7D49102472A}"/>
              </a:ext>
            </a:extLst>
          </p:cNvPr>
          <p:cNvSpPr txBox="1"/>
          <p:nvPr/>
        </p:nvSpPr>
        <p:spPr>
          <a:xfrm>
            <a:off x="-1" y="6510711"/>
            <a:ext cx="1965600" cy="246157"/>
          </a:xfrm>
          <a:prstGeom prst="rect">
            <a:avLst/>
          </a:prstGeom>
          <a:noFill/>
        </p:spPr>
        <p:txBody>
          <a:bodyPr wrap="square" rtlCol="0">
            <a:spAutoFit/>
          </a:bodyPr>
          <a:lstStyle/>
          <a:p>
            <a:r>
              <a:rPr lang="en-US" sz="1000" dirty="0">
                <a:solidFill>
                  <a:schemeClr val="bg2">
                    <a:lumMod val="90000"/>
                  </a:schemeClr>
                </a:solidFill>
              </a:rPr>
              <a:t>The Noun Project</a:t>
            </a:r>
          </a:p>
        </p:txBody>
      </p:sp>
    </p:spTree>
    <p:extLst>
      <p:ext uri="{BB962C8B-B14F-4D97-AF65-F5344CB8AC3E}">
        <p14:creationId xmlns:p14="http://schemas.microsoft.com/office/powerpoint/2010/main" val="31754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ange white and black bag">
            <a:extLst>
              <a:ext uri="{FF2B5EF4-FFF2-40B4-BE49-F238E27FC236}">
                <a16:creationId xmlns:a16="http://schemas.microsoft.com/office/drawing/2014/main" id="{FCADA3BB-0BAC-F59F-CF95-4311E9939E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828" y="0"/>
            <a:ext cx="12171363" cy="8118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BA0C19-ABEF-9693-5A6E-3B3C37EA0B0C}"/>
              </a:ext>
            </a:extLst>
          </p:cNvPr>
          <p:cNvSpPr/>
          <p:nvPr/>
        </p:nvSpPr>
        <p:spPr>
          <a:xfrm>
            <a:off x="1865311" y="2971800"/>
            <a:ext cx="8458200" cy="8539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D3E3D-5A50-F87F-FF2C-8977F1E47265}"/>
              </a:ext>
            </a:extLst>
          </p:cNvPr>
          <p:cNvSpPr>
            <a:spLocks noGrp="1"/>
          </p:cNvSpPr>
          <p:nvPr>
            <p:ph type="title"/>
          </p:nvPr>
        </p:nvSpPr>
        <p:spPr>
          <a:xfrm>
            <a:off x="1751010" y="2667000"/>
            <a:ext cx="8686801" cy="1066800"/>
          </a:xfrm>
        </p:spPr>
        <p:txBody>
          <a:bodyPr/>
          <a:lstStyle/>
          <a:p>
            <a:pPr algn="ctr"/>
            <a:r>
              <a:rPr lang="en-US" dirty="0"/>
              <a:t>Climate Preparedness</a:t>
            </a:r>
          </a:p>
        </p:txBody>
      </p:sp>
      <p:sp>
        <p:nvSpPr>
          <p:cNvPr id="4" name="TextBox 3">
            <a:extLst>
              <a:ext uri="{FF2B5EF4-FFF2-40B4-BE49-F238E27FC236}">
                <a16:creationId xmlns:a16="http://schemas.microsoft.com/office/drawing/2014/main" id="{1CEA7E48-D8FB-9C6A-7C0A-F61E632C4294}"/>
              </a:ext>
            </a:extLst>
          </p:cNvPr>
          <p:cNvSpPr txBox="1"/>
          <p:nvPr/>
        </p:nvSpPr>
        <p:spPr>
          <a:xfrm>
            <a:off x="34290" y="7779726"/>
            <a:ext cx="8153400" cy="246221"/>
          </a:xfrm>
          <a:prstGeom prst="rect">
            <a:avLst/>
          </a:prstGeom>
          <a:noFill/>
        </p:spPr>
        <p:txBody>
          <a:bodyPr wrap="square" rtlCol="0">
            <a:spAutoFit/>
          </a:bodyPr>
          <a:lstStyle/>
          <a:p>
            <a:r>
              <a:rPr lang="en-US" sz="1000"/>
              <a:t>Photo by Mat Napa on </a:t>
            </a:r>
            <a:r>
              <a:rPr lang="en-US" sz="1000" err="1"/>
              <a:t>Unsplash</a:t>
            </a:r>
            <a:r>
              <a:rPr lang="en-US" sz="1000"/>
              <a:t>: </a:t>
            </a:r>
            <a:r>
              <a:rPr lang="en-US" sz="1000">
                <a:hlinkClick r:id="rId4">
                  <a:extLst>
                    <a:ext uri="{A12FA001-AC4F-418D-AE19-62706E023703}">
                      <ahyp:hlinkClr xmlns:ahyp="http://schemas.microsoft.com/office/drawing/2018/hyperlinkcolor" val="tx"/>
                    </a:ext>
                  </a:extLst>
                </a:hlinkClick>
              </a:rPr>
              <a:t>Orange white and black bag photo – Free First aid Image on </a:t>
            </a:r>
            <a:r>
              <a:rPr lang="en-US" sz="1000" err="1">
                <a:hlinkClick r:id="rId4">
                  <a:extLst>
                    <a:ext uri="{A12FA001-AC4F-418D-AE19-62706E023703}">
                      <ahyp:hlinkClr xmlns:ahyp="http://schemas.microsoft.com/office/drawing/2018/hyperlinkcolor" val="tx"/>
                    </a:ext>
                  </a:extLst>
                </a:hlinkClick>
              </a:rPr>
              <a:t>Unsplash</a:t>
            </a:r>
            <a:endParaRPr lang="en-US" sz="1000"/>
          </a:p>
        </p:txBody>
      </p:sp>
      <p:sp>
        <p:nvSpPr>
          <p:cNvPr id="5" name="TextBox 1">
            <a:extLst>
              <a:ext uri="{FF2B5EF4-FFF2-40B4-BE49-F238E27FC236}">
                <a16:creationId xmlns:a16="http://schemas.microsoft.com/office/drawing/2014/main" id="{0B6481AA-8909-4943-7A6B-C7E4C629B5BF}"/>
              </a:ext>
            </a:extLst>
          </p:cNvPr>
          <p:cNvSpPr txBox="1"/>
          <p:nvPr/>
        </p:nvSpPr>
        <p:spPr>
          <a:xfrm>
            <a:off x="1865311" y="6550223"/>
            <a:ext cx="8458200"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rPr>
              <a:t>Red preparedness kit with many different supplies</a:t>
            </a:r>
          </a:p>
        </p:txBody>
      </p:sp>
    </p:spTree>
    <p:extLst>
      <p:ext uri="{BB962C8B-B14F-4D97-AF65-F5344CB8AC3E}">
        <p14:creationId xmlns:p14="http://schemas.microsoft.com/office/powerpoint/2010/main" val="4089593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FB04A-8144-58FB-6C45-ABB64BB8CCC4}"/>
              </a:ext>
            </a:extLst>
          </p:cNvPr>
          <p:cNvSpPr>
            <a:spLocks noGrp="1"/>
          </p:cNvSpPr>
          <p:nvPr>
            <p:ph type="title"/>
          </p:nvPr>
        </p:nvSpPr>
        <p:spPr>
          <a:xfrm>
            <a:off x="302078" y="213092"/>
            <a:ext cx="8686801" cy="1066800"/>
          </a:xfrm>
        </p:spPr>
        <p:txBody>
          <a:bodyPr/>
          <a:lstStyle/>
          <a:p>
            <a:r>
              <a:rPr lang="en-US" dirty="0"/>
              <a:t>Preparedness</a:t>
            </a:r>
          </a:p>
        </p:txBody>
      </p:sp>
      <p:pic>
        <p:nvPicPr>
          <p:cNvPr id="2050" name="Picture 2">
            <a:extLst>
              <a:ext uri="{FF2B5EF4-FFF2-40B4-BE49-F238E27FC236}">
                <a16:creationId xmlns:a16="http://schemas.microsoft.com/office/drawing/2014/main" id="{FFECA369-984A-E97C-33DB-36F13E903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3" r="33849"/>
          <a:stretch/>
        </p:blipFill>
        <p:spPr bwMode="auto">
          <a:xfrm>
            <a:off x="3216728" y="1279892"/>
            <a:ext cx="6074230" cy="29606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EE65924-FE64-F3BA-569E-2573CE42F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9623" y="1491926"/>
            <a:ext cx="2192201" cy="27485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C00E50-8193-BDA9-A2E6-6A965145851B}"/>
              </a:ext>
            </a:extLst>
          </p:cNvPr>
          <p:cNvSpPr txBox="1"/>
          <p:nvPr/>
        </p:nvSpPr>
        <p:spPr>
          <a:xfrm>
            <a:off x="8304212" y="304800"/>
            <a:ext cx="1676400" cy="369332"/>
          </a:xfrm>
          <a:prstGeom prst="rect">
            <a:avLst/>
          </a:prstGeom>
          <a:noFill/>
        </p:spPr>
        <p:txBody>
          <a:bodyPr wrap="square" rtlCol="0">
            <a:spAutoFit/>
          </a:bodyPr>
          <a:lstStyle/>
          <a:p>
            <a:r>
              <a:rPr lang="en-US" dirty="0">
                <a:solidFill>
                  <a:schemeClr val="tx1">
                    <a:lumMod val="65000"/>
                    <a:lumOff val="35000"/>
                  </a:schemeClr>
                </a:solidFill>
              </a:rPr>
              <a:t>Learn More </a:t>
            </a:r>
            <a:r>
              <a:rPr lang="en-US" dirty="0">
                <a:solidFill>
                  <a:schemeClr val="tx1">
                    <a:lumMod val="65000"/>
                    <a:lumOff val="35000"/>
                  </a:schemeClr>
                </a:solidFill>
                <a:sym typeface="Wingdings" panose="05000000000000000000" pitchFamily="2" charset="2"/>
              </a:rPr>
              <a:t></a:t>
            </a:r>
            <a:endParaRPr lang="en-US" dirty="0">
              <a:solidFill>
                <a:schemeClr val="tx1">
                  <a:lumMod val="65000"/>
                  <a:lumOff val="35000"/>
                </a:schemeClr>
              </a:solidFill>
            </a:endParaRPr>
          </a:p>
        </p:txBody>
      </p:sp>
      <p:sp>
        <p:nvSpPr>
          <p:cNvPr id="7" name="TextBox 6">
            <a:extLst>
              <a:ext uri="{FF2B5EF4-FFF2-40B4-BE49-F238E27FC236}">
                <a16:creationId xmlns:a16="http://schemas.microsoft.com/office/drawing/2014/main" id="{8664C853-2A6D-F383-4553-9D5A143B07DF}"/>
              </a:ext>
            </a:extLst>
          </p:cNvPr>
          <p:cNvSpPr txBox="1"/>
          <p:nvPr/>
        </p:nvSpPr>
        <p:spPr>
          <a:xfrm>
            <a:off x="302078" y="4430160"/>
            <a:ext cx="2522765"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Sign up for emergency and evacuation alerts</a:t>
            </a:r>
          </a:p>
          <a:p>
            <a:pPr marL="285750" indent="-285750">
              <a:buFont typeface="Arial" panose="020B0604020202020204" pitchFamily="34" charset="0"/>
              <a:buChar char="•"/>
            </a:pPr>
            <a:r>
              <a:rPr lang="en-US" dirty="0"/>
              <a:t>Follow local agencies: Fire, Sheriff</a:t>
            </a:r>
          </a:p>
          <a:p>
            <a:pPr marL="285750" indent="-285750">
              <a:buFont typeface="Arial" panose="020B0604020202020204" pitchFamily="34" charset="0"/>
              <a:buChar char="•"/>
            </a:pPr>
            <a:r>
              <a:rPr lang="en-US" dirty="0"/>
              <a:t>Connect with your neighbors </a:t>
            </a:r>
          </a:p>
        </p:txBody>
      </p:sp>
      <p:sp>
        <p:nvSpPr>
          <p:cNvPr id="8" name="TextBox 7">
            <a:extLst>
              <a:ext uri="{FF2B5EF4-FFF2-40B4-BE49-F238E27FC236}">
                <a16:creationId xmlns:a16="http://schemas.microsoft.com/office/drawing/2014/main" id="{89F9697D-FD3A-62E1-D16A-8E42A64EA979}"/>
              </a:ext>
            </a:extLst>
          </p:cNvPr>
          <p:cNvSpPr txBox="1"/>
          <p:nvPr/>
        </p:nvSpPr>
        <p:spPr>
          <a:xfrm>
            <a:off x="3384095" y="4430160"/>
            <a:ext cx="2522765"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Have designated meeting spots </a:t>
            </a:r>
          </a:p>
          <a:p>
            <a:pPr marL="285750" indent="-285750">
              <a:buFont typeface="Arial" panose="020B0604020202020204" pitchFamily="34" charset="0"/>
              <a:buChar char="•"/>
            </a:pPr>
            <a:r>
              <a:rPr lang="en-US" dirty="0"/>
              <a:t>Review with friends and/or family </a:t>
            </a:r>
          </a:p>
        </p:txBody>
      </p:sp>
      <p:sp>
        <p:nvSpPr>
          <p:cNvPr id="9" name="TextBox 8">
            <a:extLst>
              <a:ext uri="{FF2B5EF4-FFF2-40B4-BE49-F238E27FC236}">
                <a16:creationId xmlns:a16="http://schemas.microsoft.com/office/drawing/2014/main" id="{E775B08F-ADB2-365D-D4F4-DEE7F473F0F1}"/>
              </a:ext>
            </a:extLst>
          </p:cNvPr>
          <p:cNvSpPr txBox="1"/>
          <p:nvPr/>
        </p:nvSpPr>
        <p:spPr>
          <a:xfrm>
            <a:off x="6768193" y="4423946"/>
            <a:ext cx="2522765" cy="36933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Visit ready.gov/kit</a:t>
            </a:r>
          </a:p>
        </p:txBody>
      </p:sp>
      <p:sp>
        <p:nvSpPr>
          <p:cNvPr id="10" name="TextBox 9">
            <a:extLst>
              <a:ext uri="{FF2B5EF4-FFF2-40B4-BE49-F238E27FC236}">
                <a16:creationId xmlns:a16="http://schemas.microsoft.com/office/drawing/2014/main" id="{C4874B04-F82C-DF77-33A0-37324DAB4B75}"/>
              </a:ext>
            </a:extLst>
          </p:cNvPr>
          <p:cNvSpPr txBox="1"/>
          <p:nvPr/>
        </p:nvSpPr>
        <p:spPr>
          <a:xfrm>
            <a:off x="9679056" y="4430160"/>
            <a:ext cx="2522765"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Volunteer to help others </a:t>
            </a:r>
          </a:p>
          <a:p>
            <a:pPr marL="285750" indent="-285750">
              <a:buFont typeface="Arial" panose="020B0604020202020204" pitchFamily="34" charset="0"/>
              <a:buChar char="•"/>
            </a:pPr>
            <a:r>
              <a:rPr lang="en-US" dirty="0"/>
              <a:t>Strengthen your community </a:t>
            </a:r>
          </a:p>
          <a:p>
            <a:pPr marL="285750" indent="-285750">
              <a:buFont typeface="Arial" panose="020B0604020202020204" pitchFamily="34" charset="0"/>
              <a:buChar char="•"/>
            </a:pPr>
            <a:r>
              <a:rPr lang="en-US" dirty="0"/>
              <a:t>To learn more visit: acgov.org/ready/</a:t>
            </a:r>
          </a:p>
          <a:p>
            <a:r>
              <a:rPr lang="en-US" dirty="0"/>
              <a:t>     involved </a:t>
            </a:r>
          </a:p>
        </p:txBody>
      </p:sp>
      <p:pic>
        <p:nvPicPr>
          <p:cNvPr id="13" name="Picture 2">
            <a:extLst>
              <a:ext uri="{FF2B5EF4-FFF2-40B4-BE49-F238E27FC236}">
                <a16:creationId xmlns:a16="http://schemas.microsoft.com/office/drawing/2014/main" id="{DA9C7C22-FD47-12E2-B61D-5B32A765F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50"/>
          <a:stretch/>
        </p:blipFill>
        <p:spPr bwMode="auto">
          <a:xfrm>
            <a:off x="142647" y="1279892"/>
            <a:ext cx="2675165" cy="29606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58C4D495-F569-6F78-CC19-19494C4A8FC4}"/>
              </a:ext>
            </a:extLst>
          </p:cNvPr>
          <p:cNvSpPr txBox="1"/>
          <p:nvPr/>
        </p:nvSpPr>
        <p:spPr>
          <a:xfrm>
            <a:off x="9980612" y="304800"/>
            <a:ext cx="20891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hlinkClick r:id="rId5"/>
              </a:rPr>
              <a:t>www.Ready.gov.org</a:t>
            </a:r>
            <a:endParaRPr lang="en-US"/>
          </a:p>
        </p:txBody>
      </p:sp>
    </p:spTree>
    <p:extLst>
      <p:ext uri="{BB962C8B-B14F-4D97-AF65-F5344CB8AC3E}">
        <p14:creationId xmlns:p14="http://schemas.microsoft.com/office/powerpoint/2010/main" val="31539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158A03-2198-E482-0691-3145098DF966}"/>
              </a:ext>
            </a:extLst>
          </p:cNvPr>
          <p:cNvSpPr txBox="1"/>
          <p:nvPr/>
        </p:nvSpPr>
        <p:spPr>
          <a:xfrm>
            <a:off x="3798783" y="221745"/>
            <a:ext cx="6090556" cy="830997"/>
          </a:xfrm>
          <a:prstGeom prst="rect">
            <a:avLst/>
          </a:prstGeom>
          <a:noFill/>
        </p:spPr>
        <p:txBody>
          <a:bodyPr wrap="square">
            <a:spAutoFit/>
          </a:bodyPr>
          <a:lstStyle/>
          <a:p>
            <a:pPr rtl="0">
              <a:spcBef>
                <a:spcPts val="0"/>
              </a:spcBef>
              <a:spcAft>
                <a:spcPts val="0"/>
              </a:spcAft>
            </a:pPr>
            <a:r>
              <a:rPr lang="en-US" sz="2400" b="0" i="0" u="sng" strike="noStrike" dirty="0">
                <a:solidFill>
                  <a:srgbClr val="689823"/>
                </a:solidFill>
                <a:effectLst/>
                <a:highlight>
                  <a:srgbClr val="FFFF00"/>
                </a:highlight>
                <a:latin typeface="Libre Franklin" pitchFamily="2" charset="0"/>
                <a:hlinkClick r:id="rId3"/>
              </a:rPr>
              <a:t>https://www.ready.gov/kit</a:t>
            </a:r>
            <a:endParaRPr lang="en-US" sz="2400" b="0" i="0" u="sng" strike="noStrike" dirty="0">
              <a:solidFill>
                <a:srgbClr val="689823"/>
              </a:solidFill>
              <a:effectLst/>
              <a:highlight>
                <a:srgbClr val="FFFF00"/>
              </a:highlight>
              <a:latin typeface="Libre Franklin" pitchFamily="2" charset="0"/>
            </a:endParaRPr>
          </a:p>
          <a:p>
            <a:pPr rtl="0">
              <a:spcBef>
                <a:spcPts val="0"/>
              </a:spcBef>
              <a:spcAft>
                <a:spcPts val="0"/>
              </a:spcAft>
            </a:pPr>
            <a:endParaRPr lang="en-US" sz="2400" b="0" u="sng" dirty="0">
              <a:effectLst/>
              <a:highlight>
                <a:srgbClr val="FFFF00"/>
              </a:highlight>
            </a:endParaRPr>
          </a:p>
        </p:txBody>
      </p:sp>
      <p:pic>
        <p:nvPicPr>
          <p:cNvPr id="1026" name="Picture 2">
            <a:extLst>
              <a:ext uri="{FF2B5EF4-FFF2-40B4-BE49-F238E27FC236}">
                <a16:creationId xmlns:a16="http://schemas.microsoft.com/office/drawing/2014/main" id="{4F1962F8-21F8-7FED-4A9F-9E9B65A6C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64" y="142875"/>
            <a:ext cx="933450" cy="6572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91FD9A-3267-15E9-2147-04A30A8CEEEB}"/>
              </a:ext>
            </a:extLst>
          </p:cNvPr>
          <p:cNvSpPr txBox="1"/>
          <p:nvPr/>
        </p:nvSpPr>
        <p:spPr>
          <a:xfrm>
            <a:off x="1531529" y="789057"/>
            <a:ext cx="435304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accent5">
                    <a:lumMod val="75000"/>
                  </a:schemeClr>
                </a:solidFill>
                <a:cs typeface="Segoe UI"/>
              </a:rPr>
              <a:t>Recommended Items to Include in a Basic Emergency Supply Kit </a:t>
            </a:r>
            <a:endParaRPr lang="en-US" sz="2000" b="1" dirty="0">
              <a:solidFill>
                <a:schemeClr val="accent5">
                  <a:lumMod val="75000"/>
                </a:schemeClr>
              </a:solidFill>
            </a:endParaRPr>
          </a:p>
        </p:txBody>
      </p:sp>
      <p:pic>
        <p:nvPicPr>
          <p:cNvPr id="1028" name="Picture 4">
            <a:extLst>
              <a:ext uri="{FF2B5EF4-FFF2-40B4-BE49-F238E27FC236}">
                <a16:creationId xmlns:a16="http://schemas.microsoft.com/office/drawing/2014/main" id="{74DD093D-0414-BCDF-D8D3-F3757EFE6B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029"/>
          <a:stretch/>
        </p:blipFill>
        <p:spPr bwMode="auto">
          <a:xfrm>
            <a:off x="6389693" y="1366421"/>
            <a:ext cx="609600" cy="5348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F8E2B515-9386-4E9D-A47F-80BE778627B2}"/>
              </a:ext>
            </a:extLst>
          </p:cNvPr>
          <p:cNvSpPr txBox="1"/>
          <p:nvPr/>
        </p:nvSpPr>
        <p:spPr>
          <a:xfrm>
            <a:off x="1308914" y="1824641"/>
            <a:ext cx="485816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Water and non-perishable food for several days </a:t>
            </a:r>
          </a:p>
        </p:txBody>
      </p:sp>
      <p:sp>
        <p:nvSpPr>
          <p:cNvPr id="4" name="TextBox 1">
            <a:extLst>
              <a:ext uri="{FF2B5EF4-FFF2-40B4-BE49-F238E27FC236}">
                <a16:creationId xmlns:a16="http://schemas.microsoft.com/office/drawing/2014/main" id="{F9AC9A68-1734-3CE4-BDA7-DFDAD085883D}"/>
              </a:ext>
            </a:extLst>
          </p:cNvPr>
          <p:cNvSpPr txBox="1"/>
          <p:nvPr/>
        </p:nvSpPr>
        <p:spPr>
          <a:xfrm>
            <a:off x="1308914" y="2152339"/>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Extra cell phone battery or charger ​</a:t>
            </a:r>
          </a:p>
        </p:txBody>
      </p:sp>
      <p:sp>
        <p:nvSpPr>
          <p:cNvPr id="5" name="TextBox 1">
            <a:extLst>
              <a:ext uri="{FF2B5EF4-FFF2-40B4-BE49-F238E27FC236}">
                <a16:creationId xmlns:a16="http://schemas.microsoft.com/office/drawing/2014/main" id="{68B3142F-2DE0-9484-DBCB-6745C360EC83}"/>
              </a:ext>
            </a:extLst>
          </p:cNvPr>
          <p:cNvSpPr txBox="1"/>
          <p:nvPr/>
        </p:nvSpPr>
        <p:spPr>
          <a:xfrm>
            <a:off x="1310148" y="2567315"/>
            <a:ext cx="497727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Battery-powered or hand crank radio that can receive NOAA Weather Radio tone alerts and extra batteries </a:t>
            </a:r>
          </a:p>
        </p:txBody>
      </p:sp>
      <p:sp>
        <p:nvSpPr>
          <p:cNvPr id="7" name="TextBox 1">
            <a:extLst>
              <a:ext uri="{FF2B5EF4-FFF2-40B4-BE49-F238E27FC236}">
                <a16:creationId xmlns:a16="http://schemas.microsoft.com/office/drawing/2014/main" id="{CA6450C0-9C78-5249-3DF3-0E70A53C9384}"/>
              </a:ext>
            </a:extLst>
          </p:cNvPr>
          <p:cNvSpPr txBox="1"/>
          <p:nvPr/>
        </p:nvSpPr>
        <p:spPr>
          <a:xfrm>
            <a:off x="1308914" y="3121223"/>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cs typeface="Segoe UI"/>
              </a:rPr>
              <a:t>Flashlight and extra batteries</a:t>
            </a:r>
            <a:endParaRPr lang="en-US" dirty="0"/>
          </a:p>
        </p:txBody>
      </p:sp>
      <p:sp>
        <p:nvSpPr>
          <p:cNvPr id="8" name="TextBox 1">
            <a:extLst>
              <a:ext uri="{FF2B5EF4-FFF2-40B4-BE49-F238E27FC236}">
                <a16:creationId xmlns:a16="http://schemas.microsoft.com/office/drawing/2014/main" id="{CFE30F65-CC5B-C5B3-ADFE-04B92A38D517}"/>
              </a:ext>
            </a:extLst>
          </p:cNvPr>
          <p:cNvSpPr txBox="1"/>
          <p:nvPr/>
        </p:nvSpPr>
        <p:spPr>
          <a:xfrm>
            <a:off x="1308914" y="3480830"/>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First aid kit </a:t>
            </a:r>
            <a:endParaRPr lang="en-US"/>
          </a:p>
        </p:txBody>
      </p:sp>
      <p:sp>
        <p:nvSpPr>
          <p:cNvPr id="9" name="TextBox 1">
            <a:extLst>
              <a:ext uri="{FF2B5EF4-FFF2-40B4-BE49-F238E27FC236}">
                <a16:creationId xmlns:a16="http://schemas.microsoft.com/office/drawing/2014/main" id="{C2FC2EBF-0C48-3D1E-E2D2-188A6F79F7EA}"/>
              </a:ext>
            </a:extLst>
          </p:cNvPr>
          <p:cNvSpPr txBox="1"/>
          <p:nvPr/>
        </p:nvSpPr>
        <p:spPr>
          <a:xfrm>
            <a:off x="1308914" y="3840437"/>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Whistle to signal for help </a:t>
            </a:r>
            <a:endParaRPr lang="en-US"/>
          </a:p>
        </p:txBody>
      </p:sp>
      <p:sp>
        <p:nvSpPr>
          <p:cNvPr id="10" name="TextBox 1">
            <a:extLst>
              <a:ext uri="{FF2B5EF4-FFF2-40B4-BE49-F238E27FC236}">
                <a16:creationId xmlns:a16="http://schemas.microsoft.com/office/drawing/2014/main" id="{2C4BEB0B-A8E7-398D-DF00-F22A1AAEA7BC}"/>
              </a:ext>
            </a:extLst>
          </p:cNvPr>
          <p:cNvSpPr txBox="1"/>
          <p:nvPr/>
        </p:nvSpPr>
        <p:spPr>
          <a:xfrm>
            <a:off x="1308914" y="4214583"/>
            <a:ext cx="488965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Dust mask, to help filter contaminated air and plastic sheeting and duct tape to shelter-in-place </a:t>
            </a:r>
            <a:endParaRPr lang="en-US"/>
          </a:p>
        </p:txBody>
      </p:sp>
      <p:sp>
        <p:nvSpPr>
          <p:cNvPr id="11" name="TextBox 1">
            <a:extLst>
              <a:ext uri="{FF2B5EF4-FFF2-40B4-BE49-F238E27FC236}">
                <a16:creationId xmlns:a16="http://schemas.microsoft.com/office/drawing/2014/main" id="{76BFA439-D514-6462-0372-B65A8082039A}"/>
              </a:ext>
            </a:extLst>
          </p:cNvPr>
          <p:cNvSpPr txBox="1"/>
          <p:nvPr/>
        </p:nvSpPr>
        <p:spPr>
          <a:xfrm>
            <a:off x="1278746" y="4784038"/>
            <a:ext cx="435304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Moist towelettes, garbage bags and plastic ties for personal sanitation </a:t>
            </a:r>
            <a:endParaRPr lang="en-US"/>
          </a:p>
        </p:txBody>
      </p:sp>
      <p:sp>
        <p:nvSpPr>
          <p:cNvPr id="12" name="TextBox 1">
            <a:extLst>
              <a:ext uri="{FF2B5EF4-FFF2-40B4-BE49-F238E27FC236}">
                <a16:creationId xmlns:a16="http://schemas.microsoft.com/office/drawing/2014/main" id="{AAF6DCAF-7D3E-FA02-FC39-D9AF04EE62F7}"/>
              </a:ext>
            </a:extLst>
          </p:cNvPr>
          <p:cNvSpPr txBox="1"/>
          <p:nvPr/>
        </p:nvSpPr>
        <p:spPr>
          <a:xfrm>
            <a:off x="1278746" y="5307258"/>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Non-sparking wrench or pliers to turn off utilities </a:t>
            </a:r>
            <a:endParaRPr lang="en-US"/>
          </a:p>
        </p:txBody>
      </p:sp>
      <p:sp>
        <p:nvSpPr>
          <p:cNvPr id="13" name="TextBox 1">
            <a:extLst>
              <a:ext uri="{FF2B5EF4-FFF2-40B4-BE49-F238E27FC236}">
                <a16:creationId xmlns:a16="http://schemas.microsoft.com/office/drawing/2014/main" id="{99EC6728-E9E2-4E72-67B1-385FE7F81359}"/>
              </a:ext>
            </a:extLst>
          </p:cNvPr>
          <p:cNvSpPr txBox="1"/>
          <p:nvPr/>
        </p:nvSpPr>
        <p:spPr>
          <a:xfrm>
            <a:off x="1293830" y="5676589"/>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Can opener (if kit contains canned food)</a:t>
            </a:r>
            <a:endParaRPr lang="en-US"/>
          </a:p>
        </p:txBody>
      </p:sp>
      <p:sp>
        <p:nvSpPr>
          <p:cNvPr id="14" name="TextBox 1">
            <a:extLst>
              <a:ext uri="{FF2B5EF4-FFF2-40B4-BE49-F238E27FC236}">
                <a16:creationId xmlns:a16="http://schemas.microsoft.com/office/drawing/2014/main" id="{05942663-EC37-BAEF-7D10-13CC9D93FEB8}"/>
              </a:ext>
            </a:extLst>
          </p:cNvPr>
          <p:cNvSpPr txBox="1"/>
          <p:nvPr/>
        </p:nvSpPr>
        <p:spPr>
          <a:xfrm>
            <a:off x="1278746" y="6041968"/>
            <a:ext cx="43530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cs typeface="Segoe UI"/>
              </a:rPr>
              <a:t>Local maps </a:t>
            </a:r>
            <a:endParaRPr lang="en-US"/>
          </a:p>
        </p:txBody>
      </p:sp>
      <p:sp>
        <p:nvSpPr>
          <p:cNvPr id="15" name="TextBox 1">
            <a:extLst>
              <a:ext uri="{FF2B5EF4-FFF2-40B4-BE49-F238E27FC236}">
                <a16:creationId xmlns:a16="http://schemas.microsoft.com/office/drawing/2014/main" id="{A46D9BD4-3CDD-B30B-88D4-613CD23E659E}"/>
              </a:ext>
            </a:extLst>
          </p:cNvPr>
          <p:cNvSpPr txBox="1"/>
          <p:nvPr/>
        </p:nvSpPr>
        <p:spPr>
          <a:xfrm>
            <a:off x="7101568" y="794148"/>
            <a:ext cx="435304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accent5">
                    <a:lumMod val="75000"/>
                  </a:schemeClr>
                </a:solidFill>
                <a:cs typeface="Segoe UI"/>
              </a:rPr>
              <a:t>Additional Items to Consider Adding to an Emergency Supply Kit </a:t>
            </a:r>
            <a:endParaRPr lang="en-US" sz="1600" dirty="0">
              <a:solidFill>
                <a:schemeClr val="accent5">
                  <a:lumMod val="75000"/>
                </a:schemeClr>
              </a:solidFill>
            </a:endParaRPr>
          </a:p>
        </p:txBody>
      </p:sp>
      <p:sp>
        <p:nvSpPr>
          <p:cNvPr id="16" name="TextBox 1">
            <a:extLst>
              <a:ext uri="{FF2B5EF4-FFF2-40B4-BE49-F238E27FC236}">
                <a16:creationId xmlns:a16="http://schemas.microsoft.com/office/drawing/2014/main" id="{C808BD0A-A4F2-18E0-1060-80152D3A4D6A}"/>
              </a:ext>
            </a:extLst>
          </p:cNvPr>
          <p:cNvSpPr txBox="1"/>
          <p:nvPr/>
        </p:nvSpPr>
        <p:spPr>
          <a:xfrm>
            <a:off x="6999293" y="1486645"/>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Prescription medications and glasses </a:t>
            </a:r>
          </a:p>
        </p:txBody>
      </p:sp>
      <p:sp>
        <p:nvSpPr>
          <p:cNvPr id="17" name="TextBox 1">
            <a:extLst>
              <a:ext uri="{FF2B5EF4-FFF2-40B4-BE49-F238E27FC236}">
                <a16:creationId xmlns:a16="http://schemas.microsoft.com/office/drawing/2014/main" id="{9B4A23F2-6144-9B87-B3E9-AAD51CB1CD61}"/>
              </a:ext>
            </a:extLst>
          </p:cNvPr>
          <p:cNvSpPr txBox="1"/>
          <p:nvPr/>
        </p:nvSpPr>
        <p:spPr>
          <a:xfrm>
            <a:off x="6999293" y="1803088"/>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Infant formula and diapers </a:t>
            </a:r>
            <a:endParaRPr lang="en-US"/>
          </a:p>
        </p:txBody>
      </p:sp>
      <p:sp>
        <p:nvSpPr>
          <p:cNvPr id="18" name="TextBox 1">
            <a:extLst>
              <a:ext uri="{FF2B5EF4-FFF2-40B4-BE49-F238E27FC236}">
                <a16:creationId xmlns:a16="http://schemas.microsoft.com/office/drawing/2014/main" id="{00038C7B-77D9-13F1-C589-2A9E0934A045}"/>
              </a:ext>
            </a:extLst>
          </p:cNvPr>
          <p:cNvSpPr txBox="1"/>
          <p:nvPr/>
        </p:nvSpPr>
        <p:spPr>
          <a:xfrm>
            <a:off x="6999293" y="2116767"/>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Pet food, water and supplies for your pet </a:t>
            </a:r>
            <a:endParaRPr lang="en-US"/>
          </a:p>
        </p:txBody>
      </p:sp>
      <p:sp>
        <p:nvSpPr>
          <p:cNvPr id="19" name="TextBox 1">
            <a:extLst>
              <a:ext uri="{FF2B5EF4-FFF2-40B4-BE49-F238E27FC236}">
                <a16:creationId xmlns:a16="http://schemas.microsoft.com/office/drawing/2014/main" id="{4854DBCF-514B-522E-E1AE-5CF209109FAD}"/>
              </a:ext>
            </a:extLst>
          </p:cNvPr>
          <p:cNvSpPr txBox="1"/>
          <p:nvPr/>
        </p:nvSpPr>
        <p:spPr>
          <a:xfrm>
            <a:off x="6999293" y="2430446"/>
            <a:ext cx="53386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Important family documents such as copies of insurance policies, identification and bank account records in a portable waterproof container </a:t>
            </a:r>
            <a:endParaRPr lang="en-US"/>
          </a:p>
        </p:txBody>
      </p:sp>
      <p:sp>
        <p:nvSpPr>
          <p:cNvPr id="20" name="TextBox 1">
            <a:extLst>
              <a:ext uri="{FF2B5EF4-FFF2-40B4-BE49-F238E27FC236}">
                <a16:creationId xmlns:a16="http://schemas.microsoft.com/office/drawing/2014/main" id="{E1A1EDF0-A82C-8831-95B7-FB533890D5D4}"/>
              </a:ext>
            </a:extLst>
          </p:cNvPr>
          <p:cNvSpPr txBox="1"/>
          <p:nvPr/>
        </p:nvSpPr>
        <p:spPr>
          <a:xfrm>
            <a:off x="6999293" y="2889447"/>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Cash and change </a:t>
            </a:r>
            <a:endParaRPr lang="en-US"/>
          </a:p>
        </p:txBody>
      </p:sp>
      <p:sp>
        <p:nvSpPr>
          <p:cNvPr id="21" name="TextBox 1">
            <a:extLst>
              <a:ext uri="{FF2B5EF4-FFF2-40B4-BE49-F238E27FC236}">
                <a16:creationId xmlns:a16="http://schemas.microsoft.com/office/drawing/2014/main" id="{FE65E56E-FAEF-952E-06AB-7AD0E5DC1FCB}"/>
              </a:ext>
            </a:extLst>
          </p:cNvPr>
          <p:cNvSpPr txBox="1"/>
          <p:nvPr/>
        </p:nvSpPr>
        <p:spPr>
          <a:xfrm>
            <a:off x="6999293" y="3173053"/>
            <a:ext cx="49772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Emergency reference material such as a first aid book or information from </a:t>
            </a:r>
            <a:r>
              <a:rPr lang="en-US" sz="1200" dirty="0">
                <a:hlinkClick r:id="rId6"/>
              </a:rPr>
              <a:t>www.ready.gov</a:t>
            </a:r>
            <a:r>
              <a:rPr lang="en-US" sz="1200" dirty="0"/>
              <a:t> </a:t>
            </a:r>
            <a:endParaRPr lang="en-US" dirty="0"/>
          </a:p>
        </p:txBody>
      </p:sp>
      <p:sp>
        <p:nvSpPr>
          <p:cNvPr id="22" name="TextBox 1">
            <a:extLst>
              <a:ext uri="{FF2B5EF4-FFF2-40B4-BE49-F238E27FC236}">
                <a16:creationId xmlns:a16="http://schemas.microsoft.com/office/drawing/2014/main" id="{0BC952CB-1293-F857-A13B-126896B73D07}"/>
              </a:ext>
            </a:extLst>
          </p:cNvPr>
          <p:cNvSpPr txBox="1"/>
          <p:nvPr/>
        </p:nvSpPr>
        <p:spPr>
          <a:xfrm>
            <a:off x="6999293" y="3635762"/>
            <a:ext cx="49772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Sleeping bag or warm blanket for each person. Consider additional bedding if you live in cold-weather climate </a:t>
            </a:r>
            <a:endParaRPr lang="en-US"/>
          </a:p>
        </p:txBody>
      </p:sp>
      <p:sp>
        <p:nvSpPr>
          <p:cNvPr id="23" name="TextBox 1">
            <a:extLst>
              <a:ext uri="{FF2B5EF4-FFF2-40B4-BE49-F238E27FC236}">
                <a16:creationId xmlns:a16="http://schemas.microsoft.com/office/drawing/2014/main" id="{7A94B3E8-4EFD-8A34-76A6-E089EC3B7ECD}"/>
              </a:ext>
            </a:extLst>
          </p:cNvPr>
          <p:cNvSpPr txBox="1"/>
          <p:nvPr/>
        </p:nvSpPr>
        <p:spPr>
          <a:xfrm>
            <a:off x="6999293" y="4097427"/>
            <a:ext cx="497727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Complete change of clothing including a long sleeve shirt, long pants and sturdy shoes. Consider additional clothing if you live in a cold-weather climate </a:t>
            </a:r>
            <a:endParaRPr lang="en-US" dirty="0"/>
          </a:p>
        </p:txBody>
      </p:sp>
      <p:sp>
        <p:nvSpPr>
          <p:cNvPr id="24" name="TextBox 1">
            <a:extLst>
              <a:ext uri="{FF2B5EF4-FFF2-40B4-BE49-F238E27FC236}">
                <a16:creationId xmlns:a16="http://schemas.microsoft.com/office/drawing/2014/main" id="{7F94E3A7-F843-0470-BEEB-A339D38BB960}"/>
              </a:ext>
            </a:extLst>
          </p:cNvPr>
          <p:cNvSpPr txBox="1"/>
          <p:nvPr/>
        </p:nvSpPr>
        <p:spPr>
          <a:xfrm>
            <a:off x="6999293" y="4740335"/>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Fire extinguisher</a:t>
            </a:r>
            <a:endParaRPr lang="en-US"/>
          </a:p>
        </p:txBody>
      </p:sp>
      <p:sp>
        <p:nvSpPr>
          <p:cNvPr id="25" name="TextBox 1">
            <a:extLst>
              <a:ext uri="{FF2B5EF4-FFF2-40B4-BE49-F238E27FC236}">
                <a16:creationId xmlns:a16="http://schemas.microsoft.com/office/drawing/2014/main" id="{998262C1-2A87-8FC6-3F83-B8A20953CF4E}"/>
              </a:ext>
            </a:extLst>
          </p:cNvPr>
          <p:cNvSpPr txBox="1"/>
          <p:nvPr/>
        </p:nvSpPr>
        <p:spPr>
          <a:xfrm>
            <a:off x="6999293" y="5066923"/>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Matches in a waterproof container </a:t>
            </a:r>
            <a:endParaRPr lang="en-US"/>
          </a:p>
        </p:txBody>
      </p:sp>
      <p:sp>
        <p:nvSpPr>
          <p:cNvPr id="26" name="TextBox 1">
            <a:extLst>
              <a:ext uri="{FF2B5EF4-FFF2-40B4-BE49-F238E27FC236}">
                <a16:creationId xmlns:a16="http://schemas.microsoft.com/office/drawing/2014/main" id="{542616D5-AE0F-AA14-7139-FF6F41642D57}"/>
              </a:ext>
            </a:extLst>
          </p:cNvPr>
          <p:cNvSpPr txBox="1"/>
          <p:nvPr/>
        </p:nvSpPr>
        <p:spPr>
          <a:xfrm>
            <a:off x="6999293" y="5379977"/>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Feminine supplies, personal hygiene items and hand sanitizer </a:t>
            </a:r>
            <a:endParaRPr lang="en-US"/>
          </a:p>
        </p:txBody>
      </p:sp>
      <p:sp>
        <p:nvSpPr>
          <p:cNvPr id="27" name="TextBox 1">
            <a:extLst>
              <a:ext uri="{FF2B5EF4-FFF2-40B4-BE49-F238E27FC236}">
                <a16:creationId xmlns:a16="http://schemas.microsoft.com/office/drawing/2014/main" id="{493CFC9A-41D7-0C27-C864-C9449FAC5E30}"/>
              </a:ext>
            </a:extLst>
          </p:cNvPr>
          <p:cNvSpPr txBox="1"/>
          <p:nvPr/>
        </p:nvSpPr>
        <p:spPr>
          <a:xfrm>
            <a:off x="6999293" y="5695153"/>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Mess kits, paper cups, plates and disposable utensils, paper towels </a:t>
            </a:r>
            <a:endParaRPr lang="en-US"/>
          </a:p>
        </p:txBody>
      </p:sp>
      <p:sp>
        <p:nvSpPr>
          <p:cNvPr id="28" name="TextBox 1">
            <a:extLst>
              <a:ext uri="{FF2B5EF4-FFF2-40B4-BE49-F238E27FC236}">
                <a16:creationId xmlns:a16="http://schemas.microsoft.com/office/drawing/2014/main" id="{F3E37279-C5B9-5411-AF76-895C53721F51}"/>
              </a:ext>
            </a:extLst>
          </p:cNvPr>
          <p:cNvSpPr txBox="1"/>
          <p:nvPr/>
        </p:nvSpPr>
        <p:spPr>
          <a:xfrm>
            <a:off x="6999293" y="5986699"/>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Paper and pencil </a:t>
            </a:r>
            <a:endParaRPr lang="en-US"/>
          </a:p>
        </p:txBody>
      </p:sp>
      <p:sp>
        <p:nvSpPr>
          <p:cNvPr id="29" name="TextBox 1">
            <a:extLst>
              <a:ext uri="{FF2B5EF4-FFF2-40B4-BE49-F238E27FC236}">
                <a16:creationId xmlns:a16="http://schemas.microsoft.com/office/drawing/2014/main" id="{7A220C08-D8F3-FFF2-9A47-4DF9066C1A5C}"/>
              </a:ext>
            </a:extLst>
          </p:cNvPr>
          <p:cNvSpPr txBox="1"/>
          <p:nvPr/>
        </p:nvSpPr>
        <p:spPr>
          <a:xfrm>
            <a:off x="6999293" y="6301622"/>
            <a:ext cx="497727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Books, games, puzzles, or other activities for children </a:t>
            </a:r>
            <a:endParaRPr lang="en-US"/>
          </a:p>
        </p:txBody>
      </p:sp>
    </p:spTree>
    <p:extLst>
      <p:ext uri="{BB962C8B-B14F-4D97-AF65-F5344CB8AC3E}">
        <p14:creationId xmlns:p14="http://schemas.microsoft.com/office/powerpoint/2010/main" val="2881154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110C-813C-43DB-95BF-6697D51B5C73}"/>
              </a:ext>
            </a:extLst>
          </p:cNvPr>
          <p:cNvSpPr>
            <a:spLocks noGrp="1"/>
          </p:cNvSpPr>
          <p:nvPr>
            <p:ph type="title"/>
          </p:nvPr>
        </p:nvSpPr>
        <p:spPr>
          <a:xfrm>
            <a:off x="6300822" y="533400"/>
            <a:ext cx="4397960" cy="1325218"/>
          </a:xfrm>
        </p:spPr>
        <p:txBody>
          <a:bodyPr vert="horz" lIns="91416" tIns="45708" rIns="91416" bIns="45708" rtlCol="0" anchor="ctr">
            <a:normAutofit/>
          </a:bodyPr>
          <a:lstStyle/>
          <a:p>
            <a:r>
              <a:rPr lang="en-US"/>
              <a:t>Communication</a:t>
            </a:r>
          </a:p>
        </p:txBody>
      </p:sp>
      <p:pic>
        <p:nvPicPr>
          <p:cNvPr id="5" name="Picture 4">
            <a:extLst>
              <a:ext uri="{FF2B5EF4-FFF2-40B4-BE49-F238E27FC236}">
                <a16:creationId xmlns:a16="http://schemas.microsoft.com/office/drawing/2014/main" id="{9868551C-F522-4554-9A50-DACB1A6949AC}"/>
              </a:ext>
            </a:extLst>
          </p:cNvPr>
          <p:cNvPicPr>
            <a:picLocks noChangeAspect="1"/>
          </p:cNvPicPr>
          <p:nvPr/>
        </p:nvPicPr>
        <p:blipFill rotWithShape="1">
          <a:blip r:embed="rId3">
            <a:extLst>
              <a:ext uri="{28A0092B-C50C-407E-A947-70E740481C1C}">
                <a14:useLocalDpi xmlns:a14="http://schemas.microsoft.com/office/drawing/2010/main" val="0"/>
              </a:ext>
            </a:extLst>
          </a:blip>
          <a:srcRect t="29520"/>
          <a:stretch/>
        </p:blipFill>
        <p:spPr>
          <a:xfrm>
            <a:off x="1265715" y="754601"/>
            <a:ext cx="3111284" cy="874669"/>
          </a:xfrm>
          <a:prstGeom prst="rect">
            <a:avLst/>
          </a:prstGeom>
        </p:spPr>
      </p:pic>
      <p:sp>
        <p:nvSpPr>
          <p:cNvPr id="3" name="Content Placeholder 2">
            <a:extLst>
              <a:ext uri="{FF2B5EF4-FFF2-40B4-BE49-F238E27FC236}">
                <a16:creationId xmlns:a16="http://schemas.microsoft.com/office/drawing/2014/main" id="{DFB70B04-778D-47F5-B70D-ECFD48844819}"/>
              </a:ext>
            </a:extLst>
          </p:cNvPr>
          <p:cNvSpPr>
            <a:spLocks noGrp="1"/>
          </p:cNvSpPr>
          <p:nvPr>
            <p:ph sz="half" idx="1"/>
          </p:nvPr>
        </p:nvSpPr>
        <p:spPr>
          <a:xfrm>
            <a:off x="6092306" y="1624121"/>
            <a:ext cx="5432390" cy="4312869"/>
          </a:xfrm>
        </p:spPr>
        <p:txBody>
          <a:bodyPr vert="horz" lIns="91416" tIns="45708" rIns="91416" bIns="45708" rtlCol="0" anchor="t">
            <a:normAutofit/>
          </a:bodyPr>
          <a:lstStyle/>
          <a:p>
            <a:r>
              <a:rPr lang="en-US" sz="2400" dirty="0"/>
              <a:t>When an emergency threatens lives, it’s critical that we can reach you! </a:t>
            </a:r>
          </a:p>
          <a:p>
            <a:r>
              <a:rPr lang="en-US" sz="2400" dirty="0"/>
              <a:t>Alameda County Alert (AC Alert) sends you emergency messages to your chosen device for events in Alameda County</a:t>
            </a:r>
          </a:p>
          <a:p>
            <a:endParaRPr lang="en-US" sz="1950" dirty="0"/>
          </a:p>
          <a:p>
            <a:endParaRPr lang="en-US" sz="4000" dirty="0"/>
          </a:p>
        </p:txBody>
      </p:sp>
      <p:pic>
        <p:nvPicPr>
          <p:cNvPr id="4" name="Picture 3">
            <a:extLst>
              <a:ext uri="{FF2B5EF4-FFF2-40B4-BE49-F238E27FC236}">
                <a16:creationId xmlns:a16="http://schemas.microsoft.com/office/drawing/2014/main" id="{BFA1E977-FA5C-3741-5B22-08C9B48EF959}"/>
              </a:ext>
            </a:extLst>
          </p:cNvPr>
          <p:cNvPicPr>
            <a:picLocks noChangeAspect="1"/>
          </p:cNvPicPr>
          <p:nvPr/>
        </p:nvPicPr>
        <p:blipFill rotWithShape="1">
          <a:blip r:embed="rId4"/>
          <a:srcRect r="-474" b="24542"/>
          <a:stretch/>
        </p:blipFill>
        <p:spPr>
          <a:xfrm>
            <a:off x="745201" y="2653197"/>
            <a:ext cx="4130454" cy="3991414"/>
          </a:xfrm>
          <a:prstGeom prst="rect">
            <a:avLst/>
          </a:prstGeom>
        </p:spPr>
      </p:pic>
      <p:sp>
        <p:nvSpPr>
          <p:cNvPr id="8" name="TextBox 7">
            <a:extLst>
              <a:ext uri="{FF2B5EF4-FFF2-40B4-BE49-F238E27FC236}">
                <a16:creationId xmlns:a16="http://schemas.microsoft.com/office/drawing/2014/main" id="{02ECFBE9-9D69-2C32-B3B0-5F43902D3015}"/>
              </a:ext>
            </a:extLst>
          </p:cNvPr>
          <p:cNvSpPr txBox="1"/>
          <p:nvPr/>
        </p:nvSpPr>
        <p:spPr>
          <a:xfrm>
            <a:off x="1265560" y="2219941"/>
            <a:ext cx="39612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tx1">
                    <a:lumMod val="65000"/>
                    <a:lumOff val="35000"/>
                  </a:schemeClr>
                </a:solidFill>
              </a:rPr>
              <a:t>Sign up: ACAlert.org</a:t>
            </a:r>
          </a:p>
        </p:txBody>
      </p:sp>
      <p:sp>
        <p:nvSpPr>
          <p:cNvPr id="9" name="Arrow: Curved Right 8">
            <a:extLst>
              <a:ext uri="{FF2B5EF4-FFF2-40B4-BE49-F238E27FC236}">
                <a16:creationId xmlns:a16="http://schemas.microsoft.com/office/drawing/2014/main" id="{55D0016A-F9BF-7DCB-1BFE-79EC6B7802CE}"/>
              </a:ext>
            </a:extLst>
          </p:cNvPr>
          <p:cNvSpPr/>
          <p:nvPr/>
        </p:nvSpPr>
        <p:spPr>
          <a:xfrm>
            <a:off x="394074" y="2455716"/>
            <a:ext cx="558511" cy="132484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2" name="Picture 6">
            <a:extLst>
              <a:ext uri="{FF2B5EF4-FFF2-40B4-BE49-F238E27FC236}">
                <a16:creationId xmlns:a16="http://schemas.microsoft.com/office/drawing/2014/main" id="{33B39689-24B6-4375-1A67-618593532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003" y="4031692"/>
            <a:ext cx="5840996" cy="27691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41739267-D025-76C3-74A8-DD2F432288AD}"/>
              </a:ext>
            </a:extLst>
          </p:cNvPr>
          <p:cNvSpPr txBox="1"/>
          <p:nvPr/>
        </p:nvSpPr>
        <p:spPr>
          <a:xfrm>
            <a:off x="1182744" y="6336834"/>
            <a:ext cx="3278667"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QR code</a:t>
            </a:r>
          </a:p>
        </p:txBody>
      </p:sp>
    </p:spTree>
    <p:extLst>
      <p:ext uri="{BB962C8B-B14F-4D97-AF65-F5344CB8AC3E}">
        <p14:creationId xmlns:p14="http://schemas.microsoft.com/office/powerpoint/2010/main" val="1653938607"/>
      </p:ext>
    </p:extLst>
  </p:cSld>
  <p:clrMapOvr>
    <a:masterClrMapping/>
  </p:clrMapOvr>
</p:sld>
</file>

<file path=ppt/theme/theme1.xml><?xml version="1.0" encoding="utf-8"?>
<a:theme xmlns:a="http://schemas.openxmlformats.org/drawingml/2006/main" name="Business Contrast 16x9">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3B9166-2E01-44C0-B213-4E36B4FF9306}" vid="{9FB243D3-233B-4EB4-BE37-C505132985D4}"/>
    </a:ext>
  </a:extLst>
</a:theme>
</file>

<file path=ppt/theme/theme2.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AC9EAE5B4EBE4D9A0C0ED11B61F8FB" ma:contentTypeVersion="8" ma:contentTypeDescription="Create a new document." ma:contentTypeScope="" ma:versionID="af9c270b9f54d3590bb3f384dc79f0fb">
  <xsd:schema xmlns:xsd="http://www.w3.org/2001/XMLSchema" xmlns:xs="http://www.w3.org/2001/XMLSchema" xmlns:p="http://schemas.microsoft.com/office/2006/metadata/properties" xmlns:ns2="97da1b59-45e5-4564-a37c-0294bd0f0483" xmlns:ns3="16b7dc69-344c-4423-8f40-4967978fb73b" targetNamespace="http://schemas.microsoft.com/office/2006/metadata/properties" ma:root="true" ma:fieldsID="915ffc9f4d36c316039ec6c749056c21" ns2:_="" ns3:_="">
    <xsd:import namespace="97da1b59-45e5-4564-a37c-0294bd0f0483"/>
    <xsd:import namespace="16b7dc69-344c-4423-8f40-4967978fb7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a1b59-45e5-4564-a37c-0294bd0f0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b7dc69-344c-4423-8f40-4967978fb73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7567CE-A543-444C-8597-EB2278491126}">
  <ds:schemaRefs>
    <ds:schemaRef ds:uri="http://schemas.microsoft.com/sharepoint/v3/contenttype/forms"/>
  </ds:schemaRefs>
</ds:datastoreItem>
</file>

<file path=customXml/itemProps2.xml><?xml version="1.0" encoding="utf-8"?>
<ds:datastoreItem xmlns:ds="http://schemas.openxmlformats.org/officeDocument/2006/customXml" ds:itemID="{2A2B192F-2894-40EF-8C53-3B3BCE05FC93}">
  <ds:schemaRefs>
    <ds:schemaRef ds:uri="16b7dc69-344c-4423-8f40-4967978fb73b"/>
    <ds:schemaRef ds:uri="97da1b59-45e5-4564-a37c-0294bd0f0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32D51B-405E-4F81-B5A9-F253CD7FC481}">
  <ds:schemaRefs>
    <ds:schemaRef ds:uri="http://schemas.microsoft.com/office/2006/documentManagement/types"/>
    <ds:schemaRef ds:uri="http://schemas.microsoft.com/office/infopath/2007/PartnerControls"/>
    <ds:schemaRef ds:uri="97da1b59-45e5-4564-a37c-0294bd0f0483"/>
    <ds:schemaRef ds:uri="http://purl.org/dc/elements/1.1/"/>
    <ds:schemaRef ds:uri="http://schemas.microsoft.com/office/2006/metadata/properties"/>
    <ds:schemaRef ds:uri="http://purl.org/dc/terms/"/>
    <ds:schemaRef ds:uri="16b7dc69-344c-4423-8f40-4967978fb73b"/>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Business contrast presentation (widescreen)</Template>
  <TotalTime>4747</TotalTime>
  <Words>5193</Words>
  <Application>Microsoft Office PowerPoint</Application>
  <PresentationFormat>Custom</PresentationFormat>
  <Paragraphs>516</Paragraphs>
  <Slides>34</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Arial,Sans-Serif</vt:lpstr>
      <vt:lpstr>Calibri</vt:lpstr>
      <vt:lpstr>Calibri,Sans-Serif</vt:lpstr>
      <vt:lpstr>Courier New</vt:lpstr>
      <vt:lpstr>Franklin Gothic Medium</vt:lpstr>
      <vt:lpstr>Libre Franklin</vt:lpstr>
      <vt:lpstr>Libre Franklin Medium</vt:lpstr>
      <vt:lpstr>Segoe UI</vt:lpstr>
      <vt:lpstr>Source Sans Pro</vt:lpstr>
      <vt:lpstr>Wingdings</vt:lpstr>
      <vt:lpstr>Business Contrast 16x9</vt:lpstr>
      <vt:lpstr>Winter Storm Season Training</vt:lpstr>
      <vt:lpstr>About us </vt:lpstr>
      <vt:lpstr>What you will learn today</vt:lpstr>
      <vt:lpstr>PowerPoint Presentation</vt:lpstr>
      <vt:lpstr>Whose Health Is Affected?</vt:lpstr>
      <vt:lpstr>Climate Preparedness</vt:lpstr>
      <vt:lpstr>Preparedness</vt:lpstr>
      <vt:lpstr>PowerPoint Presentation</vt:lpstr>
      <vt:lpstr>Communication</vt:lpstr>
      <vt:lpstr>Local Social Media:</vt:lpstr>
      <vt:lpstr>Evacuation Warning vs Evacuation Order </vt:lpstr>
      <vt:lpstr>Evacuation Notifications</vt:lpstr>
      <vt:lpstr>Safe Drinking Water </vt:lpstr>
      <vt:lpstr>Emergency Contacts</vt:lpstr>
      <vt:lpstr>Power Shutoffs &amp; Outages</vt:lpstr>
      <vt:lpstr>PG&amp;E Public Safety Power Shutoffs (PSPS)</vt:lpstr>
      <vt:lpstr>Be prepared for planned or unplanned power shutoffs, caused by storms or fire risk </vt:lpstr>
      <vt:lpstr>PowerPoint Presentation</vt:lpstr>
      <vt:lpstr>Existing Program Support for Households</vt:lpstr>
      <vt:lpstr>Gaps in Support</vt:lpstr>
      <vt:lpstr>PSPS and Outages:  How to prepare and stay safe </vt:lpstr>
      <vt:lpstr>Storms &amp; Flooding</vt:lpstr>
      <vt:lpstr>Atmospheric Rivers &amp; Floods</vt:lpstr>
      <vt:lpstr>Mudslides </vt:lpstr>
      <vt:lpstr>Wind Alerts</vt:lpstr>
      <vt:lpstr>Storms and flooding:  Who is most vulnerable? </vt:lpstr>
      <vt:lpstr>Flood Hazard Areas</vt:lpstr>
      <vt:lpstr>Storms and flooding:  How to prepare and stay safe </vt:lpstr>
      <vt:lpstr>How can we support you in becoming more resilient to climate hazards?</vt:lpstr>
      <vt:lpstr>What questions do you have?</vt:lpstr>
      <vt:lpstr>Thank you For helping us build a more resilient community! </vt:lpstr>
      <vt:lpstr>Resources</vt:lpstr>
      <vt:lpstr>PSPS Resources</vt:lpstr>
      <vt:lpstr>Flood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Church, Sarah  GSA - Sustainability</dc:creator>
  <cp:lastModifiedBy>Kann, Grace GSA - Sustainability</cp:lastModifiedBy>
  <cp:revision>60</cp:revision>
  <dcterms:created xsi:type="dcterms:W3CDTF">2023-08-31T19:27:37Z</dcterms:created>
  <dcterms:modified xsi:type="dcterms:W3CDTF">2024-08-28T16:38:49Z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0x01010092AC9EAE5B4EBE4D9A0C0ED11B61F8FB</vt:lpwstr>
  </property>
</Properties>
</file>