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73" r:id="rId3"/>
    <p:sldId id="274" r:id="rId4"/>
    <p:sldId id="277" r:id="rId5"/>
    <p:sldId id="275" r:id="rId6"/>
    <p:sldId id="259" r:id="rId7"/>
    <p:sldId id="260" r:id="rId8"/>
    <p:sldId id="265" r:id="rId9"/>
    <p:sldId id="266" r:id="rId10"/>
    <p:sldId id="257" r:id="rId11"/>
    <p:sldId id="263" r:id="rId12"/>
    <p:sldId id="262" r:id="rId13"/>
    <p:sldId id="267" r:id="rId14"/>
    <p:sldId id="272" r:id="rId15"/>
    <p:sldId id="271" r:id="rId16"/>
    <p:sldId id="270" r:id="rId17"/>
    <p:sldId id="269" r:id="rId18"/>
    <p:sldId id="26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06FD8A1-8BB7-4C7D-BF48-AA5E2933949F}">
          <p14:sldIdLst>
            <p14:sldId id="256"/>
            <p14:sldId id="273"/>
            <p14:sldId id="274"/>
            <p14:sldId id="277"/>
            <p14:sldId id="275"/>
            <p14:sldId id="259"/>
            <p14:sldId id="260"/>
            <p14:sldId id="265"/>
            <p14:sldId id="266"/>
            <p14:sldId id="257"/>
            <p14:sldId id="263"/>
            <p14:sldId id="262"/>
            <p14:sldId id="267"/>
            <p14:sldId id="272"/>
            <p14:sldId id="271"/>
            <p14:sldId id="270"/>
            <p14:sldId id="269"/>
            <p14:sldId id="26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7" autoAdjust="0"/>
    <p:restoredTop sz="94660"/>
  </p:normalViewPr>
  <p:slideViewPr>
    <p:cSldViewPr snapToGrid="0">
      <p:cViewPr varScale="1">
        <p:scale>
          <a:sx n="67" d="100"/>
          <a:sy n="67" d="100"/>
        </p:scale>
        <p:origin x="604" y="44"/>
      </p:cViewPr>
      <p:guideLst/>
    </p:cSldViewPr>
  </p:slideViewPr>
  <p:notesTextViewPr>
    <p:cViewPr>
      <p:scale>
        <a:sx n="1" d="1"/>
        <a:sy n="1" d="1"/>
      </p:scale>
      <p:origin x="0" y="0"/>
    </p:cViewPr>
  </p:notesTextViewPr>
  <p:sorterViewPr>
    <p:cViewPr>
      <p:scale>
        <a:sx n="100" d="100"/>
        <a:sy n="100" d="100"/>
      </p:scale>
      <p:origin x="0" y="-474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567106-F600-4EF9-8446-F5011C647186}" type="datetimeFigureOut">
              <a:rPr lang="en-US" smtClean="0"/>
              <a:t>6/9/2021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BC9451-AFC2-4838-9054-50E1C4B009BF}" type="slidenum">
              <a:rPr lang="en-US" smtClean="0"/>
              <a:t>‹#›</a:t>
            </a:fld>
            <a:endParaRPr lang="en-US"/>
          </a:p>
        </p:txBody>
      </p:sp>
    </p:spTree>
    <p:extLst>
      <p:ext uri="{BB962C8B-B14F-4D97-AF65-F5344CB8AC3E}">
        <p14:creationId xmlns:p14="http://schemas.microsoft.com/office/powerpoint/2010/main" val="3839515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31"/>
          <p:cNvSpPr>
            <a:spLocks noGrp="1" noChangeArrowheads="1"/>
          </p:cNvSpPr>
          <p:nvPr>
            <p:ph type="sldNum" sz="quarter" idx="5"/>
          </p:nvPr>
        </p:nvSpPr>
        <p:spPr>
          <a:noFill/>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BAD1D66-96AE-4093-A927-9BFB4A1D426E}" type="slidenum">
              <a:rPr lang="en-US" altLang="en-US" sz="1200" smtClean="0"/>
              <a:pPr/>
              <a:t>2</a:t>
            </a:fld>
            <a:endParaRPr lang="en-US" altLang="en-US"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r>
              <a:rPr lang="en-US" altLang="en-US"/>
              <a:t>I’m here to tell you about Bonita House, Inc. founded in 1971 by community members concerned about the lack of alternatives to institutional care for people with psychiatric disabilities.</a:t>
            </a:r>
          </a:p>
        </p:txBody>
      </p:sp>
    </p:spTree>
    <p:extLst>
      <p:ext uri="{BB962C8B-B14F-4D97-AF65-F5344CB8AC3E}">
        <p14:creationId xmlns:p14="http://schemas.microsoft.com/office/powerpoint/2010/main" val="1593743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443954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159984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471398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42162021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857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409043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649887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3798763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2243268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28FE6-F63F-4E2B-A8C9-1C0E56A3AD38}" type="datetimeFigureOut">
              <a:rPr lang="en-US" smtClean="0"/>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3156760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128FE6-F63F-4E2B-A8C9-1C0E56A3AD38}"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4245120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2128FE6-F63F-4E2B-A8C9-1C0E56A3AD38}" type="datetimeFigureOut">
              <a:rPr lang="en-US" smtClean="0"/>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214246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128FE6-F63F-4E2B-A8C9-1C0E56A3AD38}" type="datetimeFigureOut">
              <a:rPr lang="en-US" smtClean="0"/>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3612056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28FE6-F63F-4E2B-A8C9-1C0E56A3AD38}" type="datetimeFigureOut">
              <a:rPr lang="en-US" smtClean="0"/>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3008865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28FE6-F63F-4E2B-A8C9-1C0E56A3AD38}"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293282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128FE6-F63F-4E2B-A8C9-1C0E56A3AD38}" type="datetimeFigureOut">
              <a:rPr lang="en-US" smtClean="0"/>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105567-059B-4305-89BF-A3C15EDF1645}" type="slidenum">
              <a:rPr lang="en-US" smtClean="0"/>
              <a:t>‹#›</a:t>
            </a:fld>
            <a:endParaRPr lang="en-US"/>
          </a:p>
        </p:txBody>
      </p:sp>
    </p:spTree>
    <p:extLst>
      <p:ext uri="{BB962C8B-B14F-4D97-AF65-F5344CB8AC3E}">
        <p14:creationId xmlns:p14="http://schemas.microsoft.com/office/powerpoint/2010/main" val="1091452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128FE6-F63F-4E2B-A8C9-1C0E56A3AD38}" type="datetimeFigureOut">
              <a:rPr lang="en-US" smtClean="0"/>
              <a:t>6/9/2021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105567-059B-4305-89BF-A3C15EDF1645}" type="slidenum">
              <a:rPr lang="en-US" smtClean="0"/>
              <a:t>‹#›</a:t>
            </a:fld>
            <a:endParaRPr lang="en-US"/>
          </a:p>
        </p:txBody>
      </p:sp>
    </p:spTree>
    <p:extLst>
      <p:ext uri="{BB962C8B-B14F-4D97-AF65-F5344CB8AC3E}">
        <p14:creationId xmlns:p14="http://schemas.microsoft.com/office/powerpoint/2010/main" val="8054869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lackdoctor.org/covid19/" TargetMode="External"/><Relationship Id="rId2" Type="http://schemas.openxmlformats.org/officeDocument/2006/relationships/hyperlink" Target="http://www.acbhcs.org/provider_directory/" TargetMode="External"/><Relationship Id="rId1" Type="http://schemas.openxmlformats.org/officeDocument/2006/relationships/slideLayout" Target="../slideLayouts/slideLayout2.xml"/><Relationship Id="rId6" Type="http://schemas.openxmlformats.org/officeDocument/2006/relationships/hyperlink" Target="https://www.bhcollaborative.org/member-agencies" TargetMode="External"/><Relationship Id="rId5" Type="http://schemas.openxmlformats.org/officeDocument/2006/relationships/hyperlink" Target="https://laclinica.org/la-clinica-services-during-covid-19" TargetMode="External"/><Relationship Id="rId4" Type="http://schemas.openxmlformats.org/officeDocument/2006/relationships/hyperlink" Target="https://www.lafamiliacounseling.or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z6pFSeZYTjM-(video)" TargetMode="External"/><Relationship Id="rId2" Type="http://schemas.openxmlformats.org/officeDocument/2006/relationships/hyperlink" Target="https://us-east-2.protection.sophos.com/?d=rs6.net&amp;u=aHR0cDovL3IyMC5yczYubmV0L3RuLmpzcD9mPTAwMWU0bWhpMXd0ckdNNXkxNW56bWpIVC1fMXNMSGtNOE5BNjZGWFl5LWlCWUxTaVR6dWxIOEkyc1RaNXVWb01kWXdNSGN4VjVyaWg2N2xsWE5FSlZaSmphNVVEZkpMTUN0dE1xQk1yY0xpQVZJWEZnZFpfWlBLeGlrMGZlcjVuWHBsNlRCMnJmQThkalZvMWdrOVhpT2NtNV9TRW13S00wSXJvaTc4MFV5UWNUTEp0Skh6TDdDTUtON0RkSDZYVG9heSZjPTdmZzZ2d3BpVTNCdXg1amlXdGhvUXZpa2lacGx1dDIzal9qSXZsSzlZejI1elZ4blU3Q0xhZz09JmNoPS10VUtUc05fMDFpaWNhd2k4R1pPLUJGbE5TMmdxeGltamxjM2doZnV5WE9HN3hmaHJ6X0ZTdz09&amp;i=NWFhODQyMTNhNzdmNGQxNmJlOTMzZDYx&amp;t=RE1vVUUxenJGTUZSU3NpdzlUa0hrbEZncFVSdW1PbXBkZFFqakx2Y2J1Yz0=&amp;h=33aed3ea5d6345988bc800fe211b2b46" TargetMode="External"/><Relationship Id="rId1" Type="http://schemas.openxmlformats.org/officeDocument/2006/relationships/slideLayout" Target="../slideLayouts/slideLayout2.xml"/><Relationship Id="rId4" Type="http://schemas.openxmlformats.org/officeDocument/2006/relationships/hyperlink" Target="https://youtu.be/_ShTOyb3hTI"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mailto:info@self-sufficiency.or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us-east-2.protection.sophos.com/?d=rs6.net&amp;u=aHR0cDovL3IyMC5yczYubmV0L3RuLmpzcD9mPTAwMXdmYzdRVk5Ea2tiZzdRb2NYV2JmblRXUWJMREcyYVJheENfRFdrSzNrYzVlT0EzQVJuUDdZdnpJU2hUdWdrNXphSGhxcjlwV08yMGpOMm9OVGt1WmVVWDB5bVQzempmWEhab1hMQ0tBQm5jLXVrSGZ4Zjl1THlBZDlCUjNMYUZaaTF6Wl96NjFVelZmZ2ozcURUWXRWckpuNVhwT3RKTUJiSkFjVEtxNWFFQ3NyU015amdRbkdYT1luZlMzMTBfRkp5azZUcTBQZ1d2c2ltOHNObFZmTzBQaEctVjhrMGJHJmM9eG9tY0RjVUdFRDJDcEpLbTdReGdwQjVxb0JZMndhcVhjb0lndmdSMzlVcGdjZDU0ZTlOZ2xRPT0mY2g9S09fUGFGRVdyYlpuX1JWZzRGS2RTN3dmZXpmRUVhRVZ1b2R1clhBenloZnUxdXJGS3Rmbnh3PT0manJjPTE=&amp;i=NWFhODQyMTNhNzdmNGQxNmJlOTMzZDYx&amp;t=OTd4VGpUY3JQcTMwb04yOVZzVXM5L0dlM2FiVnh1ZUxydHV1UlhseWl2Zz0=&amp;h=5bd766d5ee1544e0956496342a44ffe3" TargetMode="External"/><Relationship Id="rId3" Type="http://schemas.openxmlformats.org/officeDocument/2006/relationships/hyperlink" Target="https://us-east-2.protection.sophos.com/?d=rs6.net&amp;u=aHR0cDovL3IyMC5yczYubmV0L3RuLmpzcD9mPTAwMXdmYzdRVk5Ea2tiZzdRb2NYV2JmblRXUWJMREcyYVJheENfRFdrSzNrYzVlT0EzQVJuUDdZdnpJU2hUdWdrNXpVUUtOSWpSMVF1YjBEa3NBUHIwRl95Y3RoTzlNTGk3VXRDVkR3bmVqMXFwT3pIakhlalROUEpCWGExbU5zWWVzVFJnQlZDbWRTaFVxSkw4bzJXaU50YlJMMnFwandaTHlqcEhCeU9kc25HODUzdWhGMGM5eUVCQ3Nuc2pOVW1fZlp4bENjQ09jSTlHQmhaQ0R1dzFNVWhub1dKSVlRc3RWJmM9eG9tY0RjVUdFRDJDcEpLbTdReGdwQjVxb0JZMndhcVhjb0lndmdSMzlVcGdjZDU0ZTlOZ2xRPT0mY2g9S09fUGFGRVdyYlpuX1JWZzRGS2RTN3dmZXpmRUVhRVZ1b2R1clhBenloZnUxdXJGS3Rmbnh3PT0manJjPTE=&amp;i=NWFhODQyMTNhNzdmNGQxNmJlOTMzZDYx&amp;t=MUQ1enV2ekpkdmZSTldHZnpOOW8zdmF5ZEhmN2g3cUp0ZmEwc0hyWFN2OD0=&amp;h=5bd766d5ee1544e0956496342a44ffe3" TargetMode="External"/><Relationship Id="rId7" Type="http://schemas.openxmlformats.org/officeDocument/2006/relationships/hyperlink" Target="mailto:Lisa@mhaac.org" TargetMode="External"/><Relationship Id="rId2" Type="http://schemas.openxmlformats.org/officeDocument/2006/relationships/hyperlink" Target="mailto:Bettye@mhaac.org" TargetMode="External"/><Relationship Id="rId1" Type="http://schemas.openxmlformats.org/officeDocument/2006/relationships/slideLayout" Target="../slideLayouts/slideLayout7.xml"/><Relationship Id="rId6" Type="http://schemas.openxmlformats.org/officeDocument/2006/relationships/hyperlink" Target="https://us-east-2.protection.sophos.com/?d=rs6.net&amp;u=aHR0cDovL3IyMC5yczYubmV0L3RuLmpzcD9mPTAwMXdmYzdRVk5Ea2tiZzdRb2NYV2JmblRXUWJMREcyYVJheENfRFdrSzNrYzVlT0EzQVJuUDdZdnpJU2hUdWdrNXpRakc2NFBXam1uNWU4bFlTczBzcEc1MC1PSkQtVk1acktzbERLMlZBNWZyTU5MXzJ1OTFNcWFpekIySlM2VnBRNUtOYzNqMkEtQjZ1STJ3b1FaVmRvOTFDUVl1aFR3Y0ZXYlB6eGRBTkQ4VUZaZkFHSlRCY2tPNGUyNGx0U1NqeGZyZ1Jpc2h4eGppVTB3WFU3VjNBVVF0dU9OMEROMzE3JmM9eG9tY0RjVUdFRDJDcEpLbTdReGdwQjVxb0JZMndhcVhjb0lndmdSMzlVcGdjZDU0ZTlOZ2xRPT0mY2g9S09fUGFGRVdyYlpuX1JWZzRGS2RTN3dmZXpmRUVhRVZ1b2R1clhBenloZnUxdXJGS3Rmbnh3PT0manJjPTE=&amp;i=NWFhODQyMTNhNzdmNGQxNmJlOTMzZDYx&amp;t=NkN5MFc1VmlNZ2VTczZES3BZMFp1ckxqVG1heHIzR3dmblBDdVd1RzVBST0=&amp;h=5bd766d5ee1544e0956496342a44ffe3" TargetMode="External"/><Relationship Id="rId5" Type="http://schemas.openxmlformats.org/officeDocument/2006/relationships/hyperlink" Target="mailto:michele@mhaac.org" TargetMode="External"/><Relationship Id="rId10" Type="http://schemas.openxmlformats.org/officeDocument/2006/relationships/hyperlink" Target="https://us-east-2.protection.sophos.com/?d=rs6.net&amp;u=aHR0cDovL3IyMC5yczYubmV0L3RuLmpzcD9mPTAwMXdmYzdRVk5Ea2tiZzdRb2NYV2JmblRXUWJMREcyYVJheENfRFdrSzNrYzVlT0EzQVJuUDdZdnpJU2hUdWdrNXpia0VPWXNuUHNKTGp3YTZIT3hpMm1RSkxoS3RSei1TMlZFdmV4SExPSjVhTVlidTV0LU41Njh0RTZ6UlJGbW16RHQ1dDJNMk1QR0NJbGR1cHpaNzRQeDhtS2FFM0sydElodC0tT1FoeDgwekhPTDN4YXBFTHJ5anFyZWtRei1rRDBPR0VYNUIzamFEcW1zdlpoTE81SG10bEV2OHpkUmRYJmM9eG9tY0RjVUdFRDJDcEpLbTdReGdwQjVxb0JZMndhcVhjb0lndmdSMzlVcGdjZDU0ZTlOZ2xRPT0mY2g9S09fUGFGRVdyYlpuX1JWZzRGS2RTN3dmZXpmRUVhRVZ1b2R1clhBenloZnUxdXJGS3Rmbnh3PT0manJjPTE=&amp;i=NWFhODQyMTNhNzdmNGQxNmJlOTMzZDYx&amp;t=bytNMm9UbzdxL0dRdGwvQUcrQllIOU5lWThEblNQNTVES2MrN1crR0ZFaz0=&amp;h=5bd766d5ee1544e0956496342a44ffe3" TargetMode="External"/><Relationship Id="rId4" Type="http://schemas.openxmlformats.org/officeDocument/2006/relationships/hyperlink" Target="https://us-east-2.protection.sophos.com/?d=rs6.net&amp;u=aHR0cDovL3IyMC5yczYubmV0L3RuLmpzcD9mPTAwMXdmYzdRVk5Ea2tiZzdRb2NYV2JmblRXUWJMREcyYVJheENfRFdrSzNrYzVlT0EzQVJuUDdZdnpJU2hUdWdrNXpqeXdVeEdvUWJlR3BsNGVTallvV2NSbWJHeWpkTDJnLXc1VVBUNVZ4akhkWUw2aXZrYy1odmZOQTgtb3A4d2FBYnh1OWU2Wnh0XzZFNE9CV0lEeURJQXBSd2hEOEJpSU5DWDRGdEZ2a1g5N1hvakNPZlM2TU9Td1lNQldCeHprMldsYjdEaVhfcmE4UV9qUVZmNFk5NDdORUtzbzRUZGVzJmM9eG9tY0RjVUdFRDJDcEpLbTdReGdwQjVxb0JZMndhcVhjb0lndmdSMzlVcGdjZDU0ZTlOZ2xRPT0mY2g9S09fUGFGRVdyYlpuX1JWZzRGS2RTN3dmZXpmRUVhRVZ1b2R1clhBenloZnUxdXJGS3Rmbnh3PT0manJjPTE=&amp;i=NWFhODQyMTNhNzdmNGQxNmJlOTMzZDYx&amp;t=dzR4K0haYlZxUS9UV29XMEJwK0J0c3BOeTBUOERrT0ZrRW5EbGlicEZDUT0=&amp;h=5bd766d5ee1544e0956496342a44ffe3" TargetMode="External"/><Relationship Id="rId9" Type="http://schemas.openxmlformats.org/officeDocument/2006/relationships/hyperlink" Target="mailto:Laura@mhaac.or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s-east-2.protection.sophos.com/?d=rs6.net&amp;u=aHR0cDovL3IyMC5yczYubmV0L3RuLmpzcD9mPTAwMXdmYzdRVk5Ea2tiZzdRb2NYV2JmblRXUWJMREcyYVJheENfRFdrSzNrYzVlT0EzQVJuUDdZdnpJU2hUdWdrNXpLYXAwYTNnTEd6U3ItYndNUWFvcWlwQmNKdGRGN2NJRkVXZFIzWVlxVXZiQ2RCNllHZVhoU0tHVUVVUk45ZnkwN3gwd2dxMHhoaFd1RmZTT21WS3BjQjIteTczdDVYcmwxdEdFaWxxTVN6WlhnX0lvQVBQZGgybGhVMkhzdE5waElYV1hwOHNKcFNRZTZMMkhSX3lad3VTMmxxNTU0MjQwM2xlbi13Mk42RkNJOWhHdDZxVHJVMU1uQVI0T0JScHBWbnJRbHAtWFhlWDJJUy1mSHE2T0ZPVDd4ZWk5TjF2LURuMHA5S3BtWV8zNkFJdnd0b3FxckVFNjdkaDNqVE9PZWROdWh0WllqcFFzaXY4NmdnVXVQQlNPU0p2bGRVTks1S0J5TnlvcDdvck4yMUt0b1RaMFdjUGpCQ3RoOExRVERXaXVmSzM5LTlJPSZjPXhvbWNEY1VHRUQyQ3BKS203UXhncEI1cW9CWTJ3YXFYY29JZ3ZnUjM5VXBnY2Q1NGU5TmdsUT09JmNoPUtPX1BhRkVXcmJabl9SVmc0RktkUzd3ZmV6ZkVFYUVWdW9kdXJYQXp5aGZ1MXVyRkt0Zm54dz09JmpyYz0x&amp;i=NWFhODQyMTNhNzdmNGQxNmJlOTMzZDYx&amp;t=dHJBUGxXSlN1ODJuZnl5WU5pMURpMzJDTG1POVFKc2lrOGRjQkJJcnFVVT0=&amp;h=5bd766d5ee1544e0956496342a44ffe3" TargetMode="External"/><Relationship Id="rId7" Type="http://schemas.openxmlformats.org/officeDocument/2006/relationships/hyperlink" Target="https://us-east-2.protection.sophos.com/?d=rs6.net&amp;u=aHR0cDovL3IyMC5yczYubmV0L3RuLmpzcD9mPTAwMXdmYzdRVk5Ea2tiZzdRb2NYV2JmblRXUWJMREcyYVJheENfRFdrSzNrYzVlT0EzQVJuUDdZdnpJU2hUdWdrNXphSGhxcjlwV08yMGpOMm9OVGt1WmVVWDB5bVQzempmWEhab1hMQ0tBQm5jLXVrSGZ4Zjl1THlBZDlCUjNMYUZaaTF6Wl96NjFVelZmZ2ozcURUWXRWckpuNVhwT3RKTUJiSkFjVEtxNWFFQ3NyU015amdRbkdYT1luZlMzMTBfRkp5azZUcTBQZ1d2c2ltOHNObFZmTzBQaEctVjhrMGJHJmM9eG9tY0RjVUdFRDJDcEpLbTdReGdwQjVxb0JZMndhcVhjb0lndmdSMzlVcGdjZDU0ZTlOZ2xRPT0mY2g9S09fUGFGRVdyYlpuX1JWZzRGS2RTN3dmZXpmRUVhRVZ1b2R1clhBenloZnUxdXJGS3Rmbnh3PT0manJjPTE=&amp;i=NWFhODQyMTNhNzdmNGQxNmJlOTMzZDYx&amp;t=OTd4VGpUY3JQcTMwb04yOVZzVXM5L0dlM2FiVnh1ZUxydHV1UlhseWl2Zz0=&amp;h=5bd766d5ee1544e0956496342a44ffe3" TargetMode="External"/><Relationship Id="rId2" Type="http://schemas.openxmlformats.org/officeDocument/2006/relationships/hyperlink" Target="mailto:Bettye@mhaac.org" TargetMode="External"/><Relationship Id="rId1" Type="http://schemas.openxmlformats.org/officeDocument/2006/relationships/slideLayout" Target="../slideLayouts/slideLayout7.xml"/><Relationship Id="rId6" Type="http://schemas.openxmlformats.org/officeDocument/2006/relationships/hyperlink" Target="mailto:Lisa@mhaac.org" TargetMode="External"/><Relationship Id="rId5" Type="http://schemas.openxmlformats.org/officeDocument/2006/relationships/hyperlink" Target="https://us-east-2.protection.sophos.com/?d=rs6.net&amp;u=aHR0cDovL3IyMC5yczYubmV0L3RuLmpzcD9mPTAwMXdmYzdRVk5Ea2tiZzdRb2NYV2JmblRXUWJMREcyYVJheENfRFdrSzNrYzVlT0EzQVJuUDdZdnpJU2hUdWdrNXoxTUsxYnNVSHFNQjE2aHozdWV0VWZVU1R5U0t3UzRqODQ5aXRSS3FUNkJCdDlBZFR4WWRNZEpIX0VsWUphM1FlOVlFNGVPSG1kMWs3bGJoZEUyYmZyemh5ZlJ4eFh1eHRNWVNVaWRPdVg4NmlnczRYV1RmU2NoRW8wX19mcHVxSEs4aE4xeTlxNDVCNlhJX3pmeG9GMDFLNFdmNTcwZzR6JmM9eG9tY0RjVUdFRDJDcEpLbTdReGdwQjVxb0JZMndhcVhjb0lndmdSMzlVcGdjZDU0ZTlOZ2xRPT0mY2g9S09fUGFGRVdyYlpuX1JWZzRGS2RTN3dmZXpmRUVhRVZ1b2R1clhBenloZnUxdXJGS3Rmbnh3PT0manJjPTE=&amp;i=NWFhODQyMTNhNzdmNGQxNmJlOTMzZDYx&amp;t=Y3NwL1NNVXJiYkhNM1lPR250WmU2OTFJdDIzU0pMUlQwbFlHdVJrbGNqbz0=&amp;h=5bd766d5ee1544e0956496342a44ffe3" TargetMode="External"/><Relationship Id="rId4" Type="http://schemas.openxmlformats.org/officeDocument/2006/relationships/hyperlink" Target="mailto:Michele@mhaac.or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s-east-2.protection.sophos.com/?d=rs6.net&amp;u=aHR0cDovL3IyMC5yczYubmV0L3RuLmpzcD9mPTAwMXdmYzdRVk5Ea2tiZzdRb2NYV2JmblRXUWJMREcyYVJheENfRFdrSzNrYzVlT0EzQVJuUDdZdnpJU2hUdWdrNXo2QThCQjkwSjRxWF9nQWZrOTdiMTNHZmRpZlVVcFNvZnlMUk8yVjV5a1Y2Wi1aTkE2UTY5amc2S01TXzdvbEktS3ZTWXZxWEpfRTBRZUR4c1ZiQVI3SDczU1BaV1ktMmJoNk02dXB3QkNYQ01sVjEtQlpWYk9ibmhTRVZ1Q3VET2VaWUFzd0cyYnVtQkNvb1dvT25sWHUxRGw5VFFJRm4xJmM9eG9tY0RjVUdFRDJDcEpLbTdReGdwQjVxb0JZMndhcVhjb0lndmdSMzlVcGdjZDU0ZTlOZ2xRPT0mY2g9S09fUGFGRVdyYlpuX1JWZzRGS2RTN3dmZXpmRUVhRVZ1b2R1clhBenloZnUxdXJGS3Rmbnh3PT0manJjPTE=&amp;i=NWFhODQyMTNhNzdmNGQxNmJlOTMzZDYx&amp;t=dTFsb1RvLzd2Y0NxWElsWWo3ZkVVRVlvYVFySUVNYUYydXB1THBxV21zTT0=&amp;h=5bd766d5ee1544e0956496342a44ffe3" TargetMode="External"/><Relationship Id="rId7" Type="http://schemas.openxmlformats.org/officeDocument/2006/relationships/hyperlink" Target="mailto:Tanya.McCullom@acgov.org" TargetMode="External"/><Relationship Id="rId2" Type="http://schemas.openxmlformats.org/officeDocument/2006/relationships/hyperlink" Target="mailto:Juanita@mhaac.org" TargetMode="External"/><Relationship Id="rId1" Type="http://schemas.openxmlformats.org/officeDocument/2006/relationships/slideLayout" Target="../slideLayouts/slideLayout7.xml"/><Relationship Id="rId6" Type="http://schemas.openxmlformats.org/officeDocument/2006/relationships/hyperlink" Target="mailto:Odessa@mhaac.org" TargetMode="External"/><Relationship Id="rId5" Type="http://schemas.openxmlformats.org/officeDocument/2006/relationships/hyperlink" Target="mailto:Jisegen@mhaac.org" TargetMode="External"/><Relationship Id="rId4" Type="http://schemas.openxmlformats.org/officeDocument/2006/relationships/hyperlink" Target="mailto:Lisa@mhaac.org"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Adonald@mhaac.org" TargetMode="External"/><Relationship Id="rId2" Type="http://schemas.openxmlformats.org/officeDocument/2006/relationships/hyperlink" Target="mailto:Mchestang@mhaac.org"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Mental Health Month</a:t>
            </a:r>
          </a:p>
        </p:txBody>
      </p:sp>
      <p:pic>
        <p:nvPicPr>
          <p:cNvPr id="4" name="Picture 3" descr="download (1c)"/>
          <p:cNvPicPr/>
          <p:nvPr/>
        </p:nvPicPr>
        <p:blipFill>
          <a:blip r:embed="rId2">
            <a:extLst>
              <a:ext uri="{28A0092B-C50C-407E-A947-70E740481C1C}">
                <a14:useLocalDpi xmlns:a14="http://schemas.microsoft.com/office/drawing/2010/main" val="0"/>
              </a:ext>
            </a:extLst>
          </a:blip>
          <a:srcRect/>
          <a:stretch>
            <a:fillRect/>
          </a:stretch>
        </p:blipFill>
        <p:spPr bwMode="auto">
          <a:xfrm>
            <a:off x="1507067" y="2146016"/>
            <a:ext cx="7766937" cy="2163337"/>
          </a:xfrm>
          <a:prstGeom prst="rect">
            <a:avLst/>
          </a:prstGeom>
          <a:noFill/>
          <a:ln>
            <a:noFill/>
          </a:ln>
        </p:spPr>
      </p:pic>
      <p:sp>
        <p:nvSpPr>
          <p:cNvPr id="3" name="TextBox 2"/>
          <p:cNvSpPr txBox="1"/>
          <p:nvPr/>
        </p:nvSpPr>
        <p:spPr>
          <a:xfrm>
            <a:off x="2932771" y="5296829"/>
            <a:ext cx="6341232" cy="461665"/>
          </a:xfrm>
          <a:prstGeom prst="rect">
            <a:avLst/>
          </a:prstGeom>
          <a:noFill/>
        </p:spPr>
        <p:txBody>
          <a:bodyPr wrap="square" rtlCol="0">
            <a:spAutoFit/>
          </a:bodyPr>
          <a:lstStyle/>
          <a:p>
            <a:pPr algn="ctr"/>
            <a:r>
              <a:rPr lang="en-US" sz="2400" b="1" i="1" dirty="0">
                <a:solidFill>
                  <a:srgbClr val="7030A0"/>
                </a:solidFill>
              </a:rPr>
              <a:t>Supervisor Keith Carson-May 6, 2021</a:t>
            </a:r>
          </a:p>
        </p:txBody>
      </p:sp>
    </p:spTree>
    <p:extLst>
      <p:ext uri="{BB962C8B-B14F-4D97-AF65-F5344CB8AC3E}">
        <p14:creationId xmlns:p14="http://schemas.microsoft.com/office/powerpoint/2010/main" val="82007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6244"/>
          </a:xfrm>
        </p:spPr>
        <p:txBody>
          <a:bodyPr/>
          <a:lstStyle/>
          <a:p>
            <a:r>
              <a:rPr lang="en-US" dirty="0"/>
              <a:t>Community Resources</a:t>
            </a:r>
          </a:p>
        </p:txBody>
      </p:sp>
      <p:sp>
        <p:nvSpPr>
          <p:cNvPr id="3" name="Content Placeholder 2"/>
          <p:cNvSpPr>
            <a:spLocks noGrp="1"/>
          </p:cNvSpPr>
          <p:nvPr>
            <p:ph idx="1"/>
          </p:nvPr>
        </p:nvSpPr>
        <p:spPr>
          <a:xfrm>
            <a:off x="774356" y="1315845"/>
            <a:ext cx="8499645" cy="4725518"/>
          </a:xfrm>
        </p:spPr>
        <p:txBody>
          <a:bodyPr>
            <a:normAutofit fontScale="77500" lnSpcReduction="20000"/>
          </a:bodyPr>
          <a:lstStyle/>
          <a:p>
            <a:endParaRPr lang="en-US" dirty="0">
              <a:hlinkClick r:id="rId2"/>
            </a:endParaRPr>
          </a:p>
          <a:p>
            <a:endParaRPr lang="en-US" dirty="0">
              <a:hlinkClick r:id="rId2"/>
            </a:endParaRPr>
          </a:p>
          <a:p>
            <a:r>
              <a:rPr lang="en-US" dirty="0">
                <a:hlinkClick r:id="rId2"/>
              </a:rPr>
              <a:t>https://www.westcoastcc.org/</a:t>
            </a:r>
          </a:p>
          <a:p>
            <a:r>
              <a:rPr lang="en-US" dirty="0">
                <a:hlinkClick r:id="rId2"/>
              </a:rPr>
              <a:t>https://richmondsf.org/support-black-communities-in-the-bay-area/</a:t>
            </a:r>
          </a:p>
          <a:p>
            <a:r>
              <a:rPr lang="en-US" dirty="0">
                <a:hlinkClick r:id="rId2"/>
              </a:rPr>
              <a:t>https://nrd.gov/resource/detail/21079326/Black+Mental+Health+Alliance</a:t>
            </a:r>
          </a:p>
          <a:p>
            <a:r>
              <a:rPr lang="en-US" dirty="0">
                <a:hlinkClick r:id="rId2"/>
              </a:rPr>
              <a:t>https://www.nami.org/Your-Journey/Identity-and-Cultural-Dimensions/Black-African-Americanhttp://www.acbhcs.org/provider_directory/</a:t>
            </a:r>
            <a:endParaRPr lang="en-US" dirty="0">
              <a:hlinkClick r:id="rId3"/>
            </a:endParaRPr>
          </a:p>
          <a:p>
            <a:r>
              <a:rPr lang="en-US" dirty="0">
                <a:hlinkClick r:id="rId3"/>
              </a:rPr>
              <a:t>https://www.cdc.gov/coronavirus/2019-</a:t>
            </a:r>
          </a:p>
          <a:p>
            <a:r>
              <a:rPr lang="en-US" dirty="0">
                <a:hlinkClick r:id="rId3"/>
              </a:rPr>
              <a:t>http://bonitahouse.org</a:t>
            </a:r>
          </a:p>
          <a:p>
            <a:r>
              <a:rPr lang="en-US" dirty="0">
                <a:hlinkClick r:id="rId3"/>
              </a:rPr>
              <a:t>https://blackcoalitionagainstcovid.org/resources/</a:t>
            </a:r>
          </a:p>
          <a:p>
            <a:r>
              <a:rPr lang="en-US" dirty="0">
                <a:hlinkClick r:id="rId3"/>
              </a:rPr>
              <a:t>https://blackdoctor.org/covid19/</a:t>
            </a:r>
            <a:endParaRPr lang="en-US" dirty="0"/>
          </a:p>
          <a:p>
            <a:r>
              <a:rPr lang="en-US" dirty="0">
                <a:hlinkClick r:id="rId4"/>
              </a:rPr>
              <a:t>https://www.lafamiliacounseling.org/</a:t>
            </a:r>
            <a:endParaRPr lang="en-US" dirty="0"/>
          </a:p>
          <a:p>
            <a:r>
              <a:rPr lang="en-US" dirty="0">
                <a:hlinkClick r:id="rId5"/>
              </a:rPr>
              <a:t>https://laclinica.org/la-clinica-services-during-covid-19</a:t>
            </a:r>
            <a:endParaRPr lang="en-US" dirty="0"/>
          </a:p>
          <a:p>
            <a:r>
              <a:rPr lang="en-US" dirty="0"/>
              <a:t>https://www.healthright360.org/agency/asian-american-recovery-services</a:t>
            </a:r>
          </a:p>
          <a:p>
            <a:r>
              <a:rPr lang="en-US" dirty="0">
                <a:hlinkClick r:id="rId6"/>
              </a:rPr>
              <a:t>https://www.bhcollaborative.org/member-agencies</a:t>
            </a:r>
            <a:endParaRPr lang="en-US" dirty="0"/>
          </a:p>
          <a:p>
            <a:r>
              <a:rPr lang="en-US" dirty="0"/>
              <a:t>https://www.eachmindmatters.org/mental-health/diverse-communities/african-american/</a:t>
            </a:r>
          </a:p>
        </p:txBody>
      </p:sp>
    </p:spTree>
    <p:extLst>
      <p:ext uri="{BB962C8B-B14F-4D97-AF65-F5344CB8AC3E}">
        <p14:creationId xmlns:p14="http://schemas.microsoft.com/office/powerpoint/2010/main" val="620000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Community </a:t>
            </a:r>
            <a:r>
              <a:rPr lang="en-US"/>
              <a:t>Resources 2</a:t>
            </a:r>
            <a:endParaRPr lang="en-US" dirty="0"/>
          </a:p>
        </p:txBody>
      </p:sp>
      <p:sp>
        <p:nvSpPr>
          <p:cNvPr id="3" name="Content Placeholder 2"/>
          <p:cNvSpPr>
            <a:spLocks noGrp="1"/>
          </p:cNvSpPr>
          <p:nvPr>
            <p:ph idx="1"/>
          </p:nvPr>
        </p:nvSpPr>
        <p:spPr/>
        <p:txBody>
          <a:bodyPr/>
          <a:lstStyle/>
          <a:p>
            <a:r>
              <a:rPr lang="en-US" dirty="0"/>
              <a:t>Training.Unit@acgov.org </a:t>
            </a:r>
          </a:p>
          <a:p>
            <a:r>
              <a:rPr lang="en-US" u="sng" dirty="0">
                <a:hlinkClick r:id="rId2"/>
              </a:rPr>
              <a:t>https://www.facebook.com/rootsempowers/live_videos/</a:t>
            </a:r>
            <a:r>
              <a:rPr lang="en-US" dirty="0"/>
              <a:t> </a:t>
            </a:r>
          </a:p>
          <a:p>
            <a:r>
              <a:rPr lang="en-US" dirty="0"/>
              <a:t>Community Healing Network</a:t>
            </a:r>
          </a:p>
          <a:p>
            <a:pPr lvl="1"/>
            <a:r>
              <a:rPr lang="en-US" dirty="0"/>
              <a:t>https://chn.connectedcommunity.org/events/event-description </a:t>
            </a:r>
          </a:p>
          <a:p>
            <a:pPr lvl="1"/>
            <a:r>
              <a:rPr lang="en-US" dirty="0">
                <a:hlinkClick r:id="rId3"/>
              </a:rPr>
              <a:t>https://youtu.be/z6pFSeZYTjM-(video)</a:t>
            </a:r>
            <a:endParaRPr lang="en-US" dirty="0"/>
          </a:p>
          <a:p>
            <a:pPr lvl="1"/>
            <a:r>
              <a:rPr lang="en-US" dirty="0">
                <a:hlinkClick r:id="rId4"/>
              </a:rPr>
              <a:t>https://youtu.be/_ShTOyb3hTI</a:t>
            </a:r>
            <a:r>
              <a:rPr lang="en-US" dirty="0"/>
              <a:t> (video)</a:t>
            </a:r>
          </a:p>
          <a:p>
            <a:pPr marL="457200" lvl="1" indent="0">
              <a:buNone/>
            </a:pPr>
            <a:r>
              <a:rPr lang="en-US" dirty="0"/>
              <a:t>African American Mental Health Providers</a:t>
            </a:r>
          </a:p>
          <a:p>
            <a:pPr marL="457200" lvl="1" indent="0">
              <a:buNone/>
            </a:pPr>
            <a:r>
              <a:rPr lang="en-US" dirty="0"/>
              <a:t>https://aamhp.com/Association</a:t>
            </a:r>
          </a:p>
        </p:txBody>
      </p:sp>
    </p:spTree>
    <p:extLst>
      <p:ext uri="{BB962C8B-B14F-4D97-AF65-F5344CB8AC3E}">
        <p14:creationId xmlns:p14="http://schemas.microsoft.com/office/powerpoint/2010/main" val="4171013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African American Community Resources</a:t>
            </a:r>
          </a:p>
        </p:txBody>
      </p:sp>
      <p:sp>
        <p:nvSpPr>
          <p:cNvPr id="3" name="Content Placeholder 2"/>
          <p:cNvSpPr>
            <a:spLocks noGrp="1"/>
          </p:cNvSpPr>
          <p:nvPr>
            <p:ph idx="1"/>
          </p:nvPr>
        </p:nvSpPr>
        <p:spPr/>
        <p:txBody>
          <a:bodyPr/>
          <a:lstStyle/>
          <a:p>
            <a:pPr marL="0" indent="0" algn="ctr">
              <a:buNone/>
            </a:pPr>
            <a:r>
              <a:rPr lang="en-US" sz="2400" i="1" u="sng" dirty="0"/>
              <a:t>Community Based Organizations Specializing in Services to </a:t>
            </a:r>
          </a:p>
          <a:p>
            <a:pPr marL="0" indent="0" algn="ctr">
              <a:buNone/>
            </a:pPr>
            <a:r>
              <a:rPr lang="en-US" sz="2400" i="1" u="sng" dirty="0"/>
              <a:t>African Americans:</a:t>
            </a:r>
          </a:p>
          <a:p>
            <a:pPr marL="0" indent="0" algn="ctr">
              <a:buNone/>
            </a:pPr>
            <a:endParaRPr lang="en-US" sz="2400" i="1" u="sng" dirty="0"/>
          </a:p>
          <a:p>
            <a:r>
              <a:rPr lang="en-US" b="1" i="1" dirty="0"/>
              <a:t>Roots Health Center-https://rootsclinic.org/ 510-777-1177</a:t>
            </a:r>
          </a:p>
          <a:p>
            <a:r>
              <a:rPr lang="en-US" b="1" i="1" dirty="0"/>
              <a:t>Pathways to Wellness-http://www.pathwaystowellness.net/510-273-4200</a:t>
            </a:r>
          </a:p>
          <a:p>
            <a:pPr fontAlgn="base"/>
            <a:r>
              <a:rPr lang="en-US" b="1" i="1" dirty="0"/>
              <a:t>BOSS Services-</a:t>
            </a:r>
            <a:r>
              <a:rPr lang="en-US" b="1" dirty="0"/>
              <a:t>Building Opportunities for Self-Sufficiency-</a:t>
            </a:r>
            <a:r>
              <a:rPr lang="en-US" dirty="0">
                <a:hlinkClick r:id="rId2"/>
              </a:rPr>
              <a:t>info@self-sufficiency.org</a:t>
            </a:r>
            <a:r>
              <a:rPr lang="en-US" dirty="0"/>
              <a:t>-</a:t>
            </a:r>
            <a:r>
              <a:rPr lang="en-US" b="1" dirty="0"/>
              <a:t>510649-1930</a:t>
            </a:r>
          </a:p>
          <a:p>
            <a:r>
              <a:rPr lang="en-US" b="1" i="1" dirty="0"/>
              <a:t>West Coast Children Services-https://www.westcoastcc.org/510-269-9030</a:t>
            </a:r>
          </a:p>
        </p:txBody>
      </p:sp>
    </p:spTree>
    <p:extLst>
      <p:ext uri="{BB962C8B-B14F-4D97-AF65-F5344CB8AC3E}">
        <p14:creationId xmlns:p14="http://schemas.microsoft.com/office/powerpoint/2010/main" val="73777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2008" y="631902"/>
            <a:ext cx="8596668" cy="1320800"/>
          </a:xfrm>
        </p:spPr>
        <p:txBody>
          <a:bodyPr>
            <a:normAutofit fontScale="90000"/>
          </a:bodyPr>
          <a:lstStyle/>
          <a:p>
            <a:pPr algn="ctr"/>
            <a:r>
              <a:rPr lang="en-US" dirty="0"/>
              <a:t>FAMILY RESOURCE EDUCATION CENTER (FERC)</a:t>
            </a:r>
            <a:br>
              <a:rPr lang="en-US" dirty="0"/>
            </a:br>
            <a:r>
              <a:rPr lang="en-US" dirty="0"/>
              <a:t>Warm Line-8878-896-3372</a:t>
            </a:r>
          </a:p>
        </p:txBody>
      </p:sp>
      <p:sp>
        <p:nvSpPr>
          <p:cNvPr id="3" name="Content Placeholder 2"/>
          <p:cNvSpPr>
            <a:spLocks noGrp="1"/>
          </p:cNvSpPr>
          <p:nvPr>
            <p:ph idx="1"/>
          </p:nvPr>
        </p:nvSpPr>
        <p:spPr/>
        <p:txBody>
          <a:bodyPr/>
          <a:lstStyle/>
          <a:p>
            <a:endParaRPr lang="en-US" b="1" dirty="0"/>
          </a:p>
          <a:p>
            <a:endParaRPr lang="en-US" b="1" dirty="0"/>
          </a:p>
          <a:p>
            <a:r>
              <a:rPr lang="en-US" b="1" dirty="0"/>
              <a:t>The Family Education and Resource Center (‘FERC’) is a family/caregiver-centered program that provides information, education, advocacy and support services to family/caregivers of children, adolescents, transitional age youth, adults, and older adults with serious emotional disturbance or mental illness living in all regions of Alameda County.</a:t>
            </a:r>
            <a:br>
              <a:rPr lang="en-US" dirty="0"/>
            </a:br>
            <a:endParaRPr lang="en-US" dirty="0"/>
          </a:p>
        </p:txBody>
      </p:sp>
    </p:spTree>
    <p:extLst>
      <p:ext uri="{BB962C8B-B14F-4D97-AF65-F5344CB8AC3E}">
        <p14:creationId xmlns:p14="http://schemas.microsoft.com/office/powerpoint/2010/main" val="504596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53296" y="1202724"/>
            <a:ext cx="7356389" cy="4801314"/>
          </a:xfrm>
          <a:prstGeom prst="rect">
            <a:avLst/>
          </a:prstGeom>
        </p:spPr>
        <p:txBody>
          <a:bodyPr wrap="square">
            <a:spAutoFit/>
          </a:bodyPr>
          <a:lstStyle/>
          <a:p>
            <a:pPr algn="ctr"/>
            <a:r>
              <a:rPr lang="en-US" b="1" dirty="0">
                <a:solidFill>
                  <a:srgbClr val="000000"/>
                </a:solidFill>
                <a:latin typeface="Arial" panose="020B0604020202020204" pitchFamily="34" charset="0"/>
                <a:ea typeface="Calibri" panose="020F0502020204030204" pitchFamily="34" charset="0"/>
              </a:rPr>
              <a:t>Support Groups</a:t>
            </a:r>
          </a:p>
          <a:p>
            <a:pPr algn="ctr"/>
            <a:endParaRPr lang="en-US" sz="1200" b="1" dirty="0">
              <a:solidFill>
                <a:srgbClr val="000000"/>
              </a:solidFill>
              <a:latin typeface="Arial" panose="020B0604020202020204" pitchFamily="34" charset="0"/>
              <a:ea typeface="Calibri" panose="020F0502020204030204" pitchFamily="34" charset="0"/>
            </a:endParaRPr>
          </a:p>
          <a:p>
            <a:pPr algn="ctr"/>
            <a:endParaRPr lang="en-US" sz="1200" b="1" dirty="0">
              <a:solidFill>
                <a:srgbClr val="000000"/>
              </a:solidFill>
              <a:latin typeface="Arial" panose="020B0604020202020204" pitchFamily="34"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FERC Oakland Caregiver Support Group</a:t>
            </a:r>
            <a:r>
              <a:rPr lang="en-US" sz="1200" dirty="0">
                <a:solidFill>
                  <a:srgbClr val="000000"/>
                </a:solidFill>
                <a:latin typeface="Arial" panose="020B0604020202020204" pitchFamily="34" charset="0"/>
                <a:ea typeface="Calibri" panose="020F0502020204030204" pitchFamily="34" charset="0"/>
              </a:rPr>
              <a:t> via Zoom - 5:00pm – 6:30pm – </a:t>
            </a:r>
            <a:endParaRPr lang="en-US" sz="1200" dirty="0">
              <a:latin typeface="Times New Roman" panose="02020603050405020304" pitchFamily="18" charset="0"/>
              <a:ea typeface="Calibri" panose="020F0502020204030204" pitchFamily="34" charset="0"/>
            </a:endParaRPr>
          </a:p>
          <a:p>
            <a:pPr algn="ctr"/>
            <a:r>
              <a:rPr lang="en-US" sz="1200" dirty="0">
                <a:solidFill>
                  <a:srgbClr val="000000"/>
                </a:solidFill>
                <a:latin typeface="Arial" panose="020B0604020202020204" pitchFamily="34" charset="0"/>
                <a:ea typeface="Calibri" panose="020F0502020204030204" pitchFamily="34" charset="0"/>
              </a:rPr>
              <a:t>1</a:t>
            </a:r>
            <a:r>
              <a:rPr lang="en-US" sz="1200" baseline="30000" dirty="0">
                <a:solidFill>
                  <a:srgbClr val="000000"/>
                </a:solidFill>
                <a:latin typeface="Arial" panose="020B0604020202020204" pitchFamily="34" charset="0"/>
                <a:ea typeface="Calibri" panose="020F0502020204030204" pitchFamily="34" charset="0"/>
              </a:rPr>
              <a:t>st</a:t>
            </a:r>
            <a:r>
              <a:rPr lang="en-US" sz="1200" dirty="0">
                <a:solidFill>
                  <a:srgbClr val="000000"/>
                </a:solidFill>
                <a:latin typeface="Arial" panose="020B0604020202020204" pitchFamily="34" charset="0"/>
                <a:ea typeface="Calibri" panose="020F0502020204030204" pitchFamily="34" charset="0"/>
              </a:rPr>
              <a:t> Thursday of the month. For more information, please contact </a:t>
            </a:r>
            <a:r>
              <a:rPr lang="en-US" sz="1200" b="1" u="sng" dirty="0">
                <a:solidFill>
                  <a:srgbClr val="F79F9C"/>
                </a:solidFill>
                <a:latin typeface="Arial" panose="020B0604020202020204" pitchFamily="34" charset="0"/>
                <a:ea typeface="Calibri" panose="020F0502020204030204" pitchFamily="34" charset="0"/>
                <a:hlinkClick r:id="rId2"/>
              </a:rPr>
              <a:t>Bettye@mhaac.org</a:t>
            </a:r>
            <a:endParaRPr lang="en-US" sz="1200" dirty="0">
              <a:latin typeface="Times New Roman" panose="02020603050405020304" pitchFamily="18"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Please join on zoom:</a:t>
            </a:r>
            <a:r>
              <a:rPr lang="en-US" sz="1200" b="1" dirty="0">
                <a:solidFill>
                  <a:srgbClr val="EDE83B"/>
                </a:solidFill>
                <a:latin typeface="Arial" panose="020B0604020202020204" pitchFamily="34" charset="0"/>
                <a:ea typeface="Calibri" panose="020F0502020204030204" pitchFamily="34" charset="0"/>
              </a:rPr>
              <a:t> </a:t>
            </a:r>
            <a:r>
              <a:rPr lang="en-US" sz="1200" dirty="0">
                <a:solidFill>
                  <a:srgbClr val="000000"/>
                </a:solidFill>
                <a:latin typeface="Arial" panose="020B0604020202020204" pitchFamily="34" charset="0"/>
                <a:ea typeface="Calibri" panose="020F0502020204030204" pitchFamily="34" charset="0"/>
              </a:rPr>
              <a:t> </a:t>
            </a:r>
            <a:r>
              <a:rPr lang="en-US" sz="1200" b="1" u="sng" dirty="0">
                <a:solidFill>
                  <a:srgbClr val="F79F9C"/>
                </a:solidFill>
                <a:latin typeface="Arial" panose="020B0604020202020204" pitchFamily="34" charset="0"/>
                <a:ea typeface="Calibri" panose="020F0502020204030204" pitchFamily="34" charset="0"/>
                <a:hlinkClick r:id="rId3"/>
              </a:rPr>
              <a:t>https://us02web.zoom.us/j/8224692﻿6453?pwd=eXlqSjlUSThRMDVVVWpwR2F6RDZjdz09</a:t>
            </a:r>
            <a:endParaRPr lang="en-US" sz="1200" dirty="0">
              <a:latin typeface="Times New Roman" panose="02020603050405020304" pitchFamily="18" charset="0"/>
              <a:ea typeface="Calibri" panose="020F0502020204030204" pitchFamily="34" charset="0"/>
            </a:endParaRPr>
          </a:p>
          <a:p>
            <a:pPr algn="ctr"/>
            <a:r>
              <a:rPr lang="en-US" sz="1200" dirty="0">
                <a:solidFill>
                  <a:srgbClr val="1155CC"/>
                </a:solidFill>
                <a:latin typeface="Arial" panose="020B0604020202020204" pitchFamily="34" charset="0"/>
                <a:ea typeface="Calibri" panose="020F0502020204030204" pitchFamily="34" charset="0"/>
              </a:rPr>
              <a:t> </a:t>
            </a:r>
            <a:endParaRPr lang="en-US" sz="1200" dirty="0">
              <a:latin typeface="Times New Roman" panose="02020603050405020304" pitchFamily="18"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FERC Oakland Borderline Support Group</a:t>
            </a:r>
            <a:r>
              <a:rPr lang="en-US" sz="1200" dirty="0">
                <a:solidFill>
                  <a:srgbClr val="000000"/>
                </a:solidFill>
                <a:latin typeface="Arial" panose="020B0604020202020204" pitchFamily="34" charset="0"/>
                <a:ea typeface="Calibri" panose="020F0502020204030204" pitchFamily="34" charset="0"/>
              </a:rPr>
              <a:t> – via zoom 5:00pm – 7:00pm – 1</a:t>
            </a:r>
            <a:r>
              <a:rPr lang="en-US" sz="1200" baseline="30000" dirty="0">
                <a:solidFill>
                  <a:srgbClr val="000000"/>
                </a:solidFill>
                <a:latin typeface="Arial" panose="020B0604020202020204" pitchFamily="34" charset="0"/>
                <a:ea typeface="Calibri" panose="020F0502020204030204" pitchFamily="34" charset="0"/>
              </a:rPr>
              <a:t>st</a:t>
            </a:r>
            <a:r>
              <a:rPr lang="en-US" sz="1200" dirty="0">
                <a:solidFill>
                  <a:srgbClr val="000000"/>
                </a:solidFill>
                <a:latin typeface="Arial" panose="020B0604020202020204" pitchFamily="34" charset="0"/>
                <a:ea typeface="Calibri" panose="020F0502020204030204" pitchFamily="34" charset="0"/>
              </a:rPr>
              <a:t> Wednesday of the month. For more information, please contact </a:t>
            </a:r>
            <a:r>
              <a:rPr lang="en-US" sz="1200" b="1" u="sng" dirty="0">
                <a:solidFill>
                  <a:srgbClr val="F79F9C"/>
                </a:solidFill>
                <a:latin typeface="Arial" panose="020B0604020202020204" pitchFamily="34" charset="0"/>
                <a:ea typeface="Calibri" panose="020F0502020204030204" pitchFamily="34" charset="0"/>
                <a:hlinkClick r:id="rId2"/>
              </a:rPr>
              <a:t>Bettye@mhaac.org</a:t>
            </a:r>
            <a:r>
              <a:rPr lang="en-US" sz="1200" dirty="0">
                <a:solidFill>
                  <a:srgbClr val="000000"/>
                </a:solidFill>
                <a:latin typeface="Arial" panose="020B0604020202020204" pitchFamily="34" charset="0"/>
                <a:ea typeface="Calibri" panose="020F0502020204030204" pitchFamily="34" charset="0"/>
              </a:rPr>
              <a:t> </a:t>
            </a:r>
            <a:r>
              <a:rPr lang="en-US" sz="1200" b="1" dirty="0">
                <a:solidFill>
                  <a:srgbClr val="000000"/>
                </a:solidFill>
                <a:latin typeface="Arial" panose="020B0604020202020204" pitchFamily="34" charset="0"/>
                <a:ea typeface="Calibri" panose="020F0502020204030204" pitchFamily="34" charset="0"/>
              </a:rPr>
              <a:t>Please join on zoom:</a:t>
            </a:r>
            <a:r>
              <a:rPr lang="en-US" sz="1200" b="1" dirty="0">
                <a:solidFill>
                  <a:srgbClr val="2DAB2B"/>
                </a:solidFill>
                <a:latin typeface="Arial" panose="020B0604020202020204" pitchFamily="34" charset="0"/>
                <a:ea typeface="Calibri" panose="020F0502020204030204" pitchFamily="34" charset="0"/>
              </a:rPr>
              <a:t> </a:t>
            </a:r>
            <a:r>
              <a:rPr lang="en-US" sz="1200" b="1" u="sng" dirty="0">
                <a:solidFill>
                  <a:srgbClr val="F79F9C"/>
                </a:solidFill>
                <a:latin typeface="Arial" panose="020B0604020202020204" pitchFamily="34" charset="0"/>
                <a:ea typeface="Calibri" panose="020F0502020204030204" pitchFamily="34" charset="0"/>
                <a:hlinkClick r:id="rId4"/>
              </a:rPr>
              <a:t>https://us02web.zoom.us/j/84875749614?pwd=R2o3bGVOS3VyR3hNaWNxWVBINFJ2UT09</a:t>
            </a:r>
            <a:endParaRPr lang="en-US" sz="1200" dirty="0">
              <a:latin typeface="Times New Roman" panose="02020603050405020304" pitchFamily="18" charset="0"/>
              <a:ea typeface="Calibri" panose="020F0502020204030204" pitchFamily="34" charset="0"/>
            </a:endParaRPr>
          </a:p>
          <a:p>
            <a:pPr algn="ctr"/>
            <a:r>
              <a:rPr lang="en-US" sz="1200" dirty="0">
                <a:solidFill>
                  <a:srgbClr val="000000"/>
                </a:solidFill>
                <a:latin typeface="Arial" panose="020B0604020202020204" pitchFamily="34" charset="0"/>
                <a:ea typeface="Calibri" panose="020F0502020204030204" pitchFamily="34" charset="0"/>
              </a:rPr>
              <a:t> </a:t>
            </a:r>
            <a:endParaRPr lang="en-US" sz="1200" dirty="0">
              <a:latin typeface="Times New Roman" panose="02020603050405020304" pitchFamily="18"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FERC Fremont Caregiver Support Group</a:t>
            </a:r>
            <a:r>
              <a:rPr lang="en-US" sz="1200" dirty="0">
                <a:solidFill>
                  <a:srgbClr val="000000"/>
                </a:solidFill>
                <a:latin typeface="Arial" panose="020B0604020202020204" pitchFamily="34" charset="0"/>
                <a:ea typeface="Calibri" panose="020F0502020204030204" pitchFamily="34" charset="0"/>
              </a:rPr>
              <a:t> via zoom - 4:00pm – 5:30pm – </a:t>
            </a:r>
            <a:endParaRPr lang="en-US" sz="1200" dirty="0">
              <a:latin typeface="Times New Roman" panose="02020603050405020304" pitchFamily="18" charset="0"/>
              <a:ea typeface="Calibri" panose="020F0502020204030204" pitchFamily="34" charset="0"/>
            </a:endParaRPr>
          </a:p>
          <a:p>
            <a:pPr algn="ctr"/>
            <a:r>
              <a:rPr lang="en-US" sz="1200" dirty="0">
                <a:solidFill>
                  <a:srgbClr val="000000"/>
                </a:solidFill>
                <a:latin typeface="Arial" panose="020B0604020202020204" pitchFamily="34" charset="0"/>
                <a:ea typeface="Calibri" panose="020F0502020204030204" pitchFamily="34" charset="0"/>
              </a:rPr>
              <a:t>2</a:t>
            </a:r>
            <a:r>
              <a:rPr lang="en-US" sz="1200" baseline="30000" dirty="0">
                <a:solidFill>
                  <a:srgbClr val="000000"/>
                </a:solidFill>
                <a:latin typeface="Arial" panose="020B0604020202020204" pitchFamily="34" charset="0"/>
                <a:ea typeface="Calibri" panose="020F0502020204030204" pitchFamily="34" charset="0"/>
              </a:rPr>
              <a:t>nd</a:t>
            </a:r>
            <a:r>
              <a:rPr lang="en-US" sz="1200" dirty="0">
                <a:solidFill>
                  <a:srgbClr val="000000"/>
                </a:solidFill>
                <a:latin typeface="Arial" panose="020B0604020202020204" pitchFamily="34" charset="0"/>
                <a:ea typeface="Calibri" panose="020F0502020204030204" pitchFamily="34" charset="0"/>
              </a:rPr>
              <a:t> Tuesday of the month. For more information, please contact </a:t>
            </a:r>
            <a:r>
              <a:rPr lang="en-US" sz="1200" b="1" u="sng" dirty="0">
                <a:solidFill>
                  <a:srgbClr val="F79F9C"/>
                </a:solidFill>
                <a:latin typeface="Arial" panose="020B0604020202020204" pitchFamily="34" charset="0"/>
                <a:ea typeface="Calibri" panose="020F0502020204030204" pitchFamily="34" charset="0"/>
                <a:hlinkClick r:id="rId5"/>
              </a:rPr>
              <a:t>michele@mhaac.org</a:t>
            </a:r>
            <a:r>
              <a:rPr lang="en-US" sz="1200" dirty="0">
                <a:solidFill>
                  <a:srgbClr val="000000"/>
                </a:solidFill>
                <a:latin typeface="Arial" panose="020B0604020202020204" pitchFamily="34" charset="0"/>
                <a:ea typeface="Calibri" panose="020F0502020204030204" pitchFamily="34" charset="0"/>
              </a:rPr>
              <a:t> </a:t>
            </a:r>
            <a:r>
              <a:rPr lang="en-US" sz="1200" b="1" dirty="0">
                <a:solidFill>
                  <a:srgbClr val="000000"/>
                </a:solidFill>
                <a:latin typeface="Arial" panose="020B0604020202020204" pitchFamily="34" charset="0"/>
                <a:ea typeface="Calibri" panose="020F0502020204030204" pitchFamily="34" charset="0"/>
              </a:rPr>
              <a:t>Please join on zoom:</a:t>
            </a:r>
            <a:r>
              <a:rPr lang="en-US" sz="1200" dirty="0">
                <a:solidFill>
                  <a:srgbClr val="000000"/>
                </a:solidFill>
                <a:latin typeface="Arial" panose="020B0604020202020204" pitchFamily="34" charset="0"/>
                <a:ea typeface="Calibri" panose="020F0502020204030204" pitchFamily="34" charset="0"/>
              </a:rPr>
              <a:t> </a:t>
            </a:r>
            <a:r>
              <a:rPr lang="en-US" sz="1200" b="1" u="sng" dirty="0">
                <a:solidFill>
                  <a:srgbClr val="F79F9C"/>
                </a:solidFill>
                <a:latin typeface="Arial" panose="020B0604020202020204" pitchFamily="34" charset="0"/>
                <a:ea typeface="Calibri" panose="020F0502020204030204" pitchFamily="34" charset="0"/>
                <a:hlinkClick r:id="rId6"/>
              </a:rPr>
              <a:t>https://us02web.zoom.us/j/85628279913?pwd=c3BxSXZaNGY5eTJVSmlRL20wNjZwZz09</a:t>
            </a:r>
            <a:r>
              <a:rPr lang="en-US" sz="1200" dirty="0">
                <a:solidFill>
                  <a:srgbClr val="000000"/>
                </a:solidFill>
                <a:latin typeface="Arial" panose="020B0604020202020204" pitchFamily="34" charset="0"/>
                <a:ea typeface="Calibri" panose="020F0502020204030204" pitchFamily="34" charset="0"/>
              </a:rPr>
              <a:t> </a:t>
            </a:r>
            <a:r>
              <a:rPr lang="en-US" sz="1200" dirty="0">
                <a:solidFill>
                  <a:srgbClr val="1155CC"/>
                </a:solidFill>
                <a:latin typeface="Arial" panose="020B0604020202020204" pitchFamily="34" charset="0"/>
                <a:ea typeface="Calibri" panose="020F0502020204030204" pitchFamily="34" charset="0"/>
              </a:rPr>
              <a:t> </a:t>
            </a:r>
            <a:endParaRPr lang="en-US" sz="1200" dirty="0">
              <a:latin typeface="Times New Roman" panose="02020603050405020304" pitchFamily="18"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 </a:t>
            </a:r>
            <a:endParaRPr lang="en-US" sz="1200" dirty="0">
              <a:latin typeface="Times New Roman" panose="02020603050405020304" pitchFamily="18"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 </a:t>
            </a:r>
            <a:endParaRPr lang="en-US" sz="1200" dirty="0">
              <a:latin typeface="Times New Roman" panose="02020603050405020304" pitchFamily="18"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FERC Tri-Valley Family Support Group</a:t>
            </a:r>
            <a:r>
              <a:rPr lang="en-US" sz="1200" dirty="0">
                <a:solidFill>
                  <a:srgbClr val="000000"/>
                </a:solidFill>
                <a:latin typeface="Arial" panose="020B0604020202020204" pitchFamily="34" charset="0"/>
                <a:ea typeface="Calibri" panose="020F0502020204030204" pitchFamily="34" charset="0"/>
              </a:rPr>
              <a:t> via Zoom – 7:00pm – 8:30pm - 3</a:t>
            </a:r>
            <a:r>
              <a:rPr lang="en-US" sz="1200" baseline="30000" dirty="0">
                <a:solidFill>
                  <a:srgbClr val="000000"/>
                </a:solidFill>
                <a:latin typeface="Arial" panose="020B0604020202020204" pitchFamily="34" charset="0"/>
                <a:ea typeface="Calibri" panose="020F0502020204030204" pitchFamily="34" charset="0"/>
              </a:rPr>
              <a:t>rd</a:t>
            </a:r>
            <a:r>
              <a:rPr lang="en-US" sz="1200" dirty="0">
                <a:solidFill>
                  <a:srgbClr val="000000"/>
                </a:solidFill>
                <a:latin typeface="Arial" panose="020B0604020202020204" pitchFamily="34" charset="0"/>
                <a:ea typeface="Calibri" panose="020F0502020204030204" pitchFamily="34" charset="0"/>
              </a:rPr>
              <a:t> Monday of the month. For more information, please contact </a:t>
            </a:r>
            <a:r>
              <a:rPr lang="en-US" sz="1200" b="1" u="sng" dirty="0">
                <a:solidFill>
                  <a:srgbClr val="F79F9C"/>
                </a:solidFill>
                <a:latin typeface="Arial" panose="020B0604020202020204" pitchFamily="34" charset="0"/>
                <a:ea typeface="Calibri" panose="020F0502020204030204" pitchFamily="34" charset="0"/>
                <a:hlinkClick r:id="rId7"/>
              </a:rPr>
              <a:t>Lisa@mhaac.org</a:t>
            </a:r>
            <a:r>
              <a:rPr lang="en-US" sz="1200" dirty="0">
                <a:solidFill>
                  <a:srgbClr val="000000"/>
                </a:solidFill>
                <a:latin typeface="Arial" panose="020B0604020202020204" pitchFamily="34" charset="0"/>
                <a:ea typeface="Calibri" panose="020F0502020204030204" pitchFamily="34" charset="0"/>
              </a:rPr>
              <a:t> </a:t>
            </a:r>
            <a:r>
              <a:rPr lang="en-US" sz="1200" b="1" dirty="0">
                <a:solidFill>
                  <a:srgbClr val="000000"/>
                </a:solidFill>
                <a:latin typeface="Arial" panose="020B0604020202020204" pitchFamily="34" charset="0"/>
                <a:ea typeface="Calibri" panose="020F0502020204030204" pitchFamily="34" charset="0"/>
              </a:rPr>
              <a:t>Please join on zoom:</a:t>
            </a:r>
            <a:r>
              <a:rPr lang="en-US" sz="1200" dirty="0">
                <a:solidFill>
                  <a:srgbClr val="000000"/>
                </a:solidFill>
                <a:latin typeface="Arial" panose="020B0604020202020204" pitchFamily="34" charset="0"/>
                <a:ea typeface="Calibri" panose="020F0502020204030204" pitchFamily="34" charset="0"/>
              </a:rPr>
              <a:t> </a:t>
            </a:r>
            <a:r>
              <a:rPr lang="en-US" sz="1200" b="1" u="sng" dirty="0">
                <a:solidFill>
                  <a:srgbClr val="F79F9C"/>
                </a:solidFill>
                <a:latin typeface="Arial" panose="020B0604020202020204" pitchFamily="34" charset="0"/>
                <a:ea typeface="Calibri" panose="020F0502020204030204" pitchFamily="34" charset="0"/>
                <a:hlinkClick r:id="rId8"/>
              </a:rPr>
              <a:t>https://us02web.zoom.us/j/83041249027?pwd=enZJUGltMGVZTFJDQytjZlNPd0lJdz09</a:t>
            </a:r>
            <a:endParaRPr lang="en-US" sz="1200" dirty="0">
              <a:latin typeface="Times New Roman" panose="02020603050405020304" pitchFamily="18" charset="0"/>
              <a:ea typeface="Calibri" panose="020F0502020204030204" pitchFamily="34" charset="0"/>
            </a:endParaRPr>
          </a:p>
          <a:p>
            <a:pPr algn="ctr"/>
            <a:r>
              <a:rPr lang="en-US" sz="1200" dirty="0">
                <a:solidFill>
                  <a:srgbClr val="000000"/>
                </a:solidFill>
                <a:latin typeface="Arial" panose="020B0604020202020204" pitchFamily="34" charset="0"/>
                <a:ea typeface="Calibri" panose="020F0502020204030204" pitchFamily="34" charset="0"/>
              </a:rPr>
              <a:t> </a:t>
            </a:r>
            <a:endParaRPr lang="en-US" sz="1200" dirty="0">
              <a:latin typeface="Times New Roman" panose="02020603050405020304" pitchFamily="18" charset="0"/>
              <a:ea typeface="Calibri" panose="020F0502020204030204" pitchFamily="34" charset="0"/>
            </a:endParaRPr>
          </a:p>
          <a:p>
            <a:pPr algn="ctr"/>
            <a:r>
              <a:rPr lang="en-US" sz="1200" b="1" dirty="0">
                <a:solidFill>
                  <a:srgbClr val="000000"/>
                </a:solidFill>
                <a:latin typeface="Arial" panose="020B0604020202020204" pitchFamily="34" charset="0"/>
                <a:ea typeface="Calibri" panose="020F0502020204030204" pitchFamily="34" charset="0"/>
              </a:rPr>
              <a:t>FERC Spanish Speaking Caregivers Support Group </a:t>
            </a:r>
            <a:r>
              <a:rPr lang="en-US" sz="1200" dirty="0">
                <a:solidFill>
                  <a:srgbClr val="000000"/>
                </a:solidFill>
                <a:latin typeface="Arial" panose="020B0604020202020204" pitchFamily="34" charset="0"/>
                <a:ea typeface="Calibri" panose="020F0502020204030204" pitchFamily="34" charset="0"/>
              </a:rPr>
              <a:t>via Zoom - 5:30pm – 7:00pm – </a:t>
            </a:r>
            <a:endParaRPr lang="en-US" sz="1200" dirty="0">
              <a:latin typeface="Times New Roman" panose="02020603050405020304" pitchFamily="18" charset="0"/>
              <a:ea typeface="Calibri" panose="020F0502020204030204" pitchFamily="34" charset="0"/>
            </a:endParaRPr>
          </a:p>
          <a:p>
            <a:pPr algn="ctr"/>
            <a:r>
              <a:rPr lang="en-US" sz="1200" dirty="0">
                <a:solidFill>
                  <a:srgbClr val="000000"/>
                </a:solidFill>
                <a:latin typeface="Arial" panose="020B0604020202020204" pitchFamily="34" charset="0"/>
                <a:ea typeface="Calibri" panose="020F0502020204030204" pitchFamily="34" charset="0"/>
              </a:rPr>
              <a:t>2</a:t>
            </a:r>
            <a:r>
              <a:rPr lang="en-US" sz="1200" baseline="30000" dirty="0">
                <a:solidFill>
                  <a:srgbClr val="000000"/>
                </a:solidFill>
                <a:latin typeface="Arial" panose="020B0604020202020204" pitchFamily="34" charset="0"/>
                <a:ea typeface="Calibri" panose="020F0502020204030204" pitchFamily="34" charset="0"/>
              </a:rPr>
              <a:t>nd</a:t>
            </a:r>
            <a:r>
              <a:rPr lang="en-US" sz="1200" dirty="0">
                <a:solidFill>
                  <a:srgbClr val="000000"/>
                </a:solidFill>
                <a:latin typeface="Arial" panose="020B0604020202020204" pitchFamily="34" charset="0"/>
                <a:ea typeface="Calibri" panose="020F0502020204030204" pitchFamily="34" charset="0"/>
              </a:rPr>
              <a:t> Wednesday of the month. For more information, please contact </a:t>
            </a:r>
            <a:r>
              <a:rPr lang="en-US" sz="1200" b="1" u="sng" dirty="0">
                <a:solidFill>
                  <a:srgbClr val="F79F9C"/>
                </a:solidFill>
                <a:latin typeface="Arial" panose="020B0604020202020204" pitchFamily="34" charset="0"/>
                <a:ea typeface="Calibri" panose="020F0502020204030204" pitchFamily="34" charset="0"/>
                <a:hlinkClick r:id="rId9"/>
              </a:rPr>
              <a:t>Laura@mhaac.org</a:t>
            </a:r>
            <a:r>
              <a:rPr lang="en-US" sz="1200" dirty="0">
                <a:solidFill>
                  <a:srgbClr val="000000"/>
                </a:solidFill>
                <a:latin typeface="Arial" panose="020B0604020202020204" pitchFamily="34" charset="0"/>
                <a:ea typeface="Calibri" panose="020F0502020204030204" pitchFamily="34" charset="0"/>
              </a:rPr>
              <a:t> </a:t>
            </a:r>
            <a:r>
              <a:rPr lang="en-US" sz="1200" b="1" dirty="0">
                <a:solidFill>
                  <a:srgbClr val="000000"/>
                </a:solidFill>
                <a:latin typeface="Arial" panose="020B0604020202020204" pitchFamily="34" charset="0"/>
                <a:ea typeface="Calibri" panose="020F0502020204030204" pitchFamily="34" charset="0"/>
              </a:rPr>
              <a:t>Please join on zoom:</a:t>
            </a:r>
            <a:r>
              <a:rPr lang="en-US" sz="1200" dirty="0">
                <a:solidFill>
                  <a:srgbClr val="000000"/>
                </a:solidFill>
                <a:latin typeface="Arial" panose="020B0604020202020204" pitchFamily="34" charset="0"/>
                <a:ea typeface="Calibri" panose="020F0502020204030204" pitchFamily="34" charset="0"/>
              </a:rPr>
              <a:t> </a:t>
            </a:r>
            <a:r>
              <a:rPr lang="en-US" sz="1200" b="1" u="sng" dirty="0">
                <a:solidFill>
                  <a:srgbClr val="F79F9C"/>
                </a:solidFill>
                <a:latin typeface="Arial" panose="020B0604020202020204" pitchFamily="34" charset="0"/>
                <a:ea typeface="Calibri" panose="020F0502020204030204" pitchFamily="34" charset="0"/>
                <a:hlinkClick r:id="rId10"/>
              </a:rPr>
              <a:t>https://us02web.zoom.us/j/84080869393?pwd=M2JtRUV1MHFNeEhkVUpEKzNuTFR1Zz09</a:t>
            </a:r>
            <a:endParaRPr lang="en-US" sz="1200" dirty="0">
              <a:latin typeface="Times New Roman" panose="02020603050405020304" pitchFamily="18" charset="0"/>
              <a:ea typeface="Calibri" panose="020F0502020204030204" pitchFamily="34" charset="0"/>
            </a:endParaRPr>
          </a:p>
          <a:p>
            <a:pPr algn="ctr"/>
            <a:r>
              <a:rPr lang="en-US" sz="1400" dirty="0">
                <a:solidFill>
                  <a:srgbClr val="000000"/>
                </a:solidFill>
                <a:latin typeface="Arial" panose="020B0604020202020204" pitchFamily="34" charset="0"/>
                <a:ea typeface="Calibri" panose="020F0502020204030204" pitchFamily="34" charset="0"/>
              </a:rPr>
              <a:t>  </a:t>
            </a:r>
            <a:endParaRPr lang="en-US" sz="14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7102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7568" y="486032"/>
            <a:ext cx="6318421" cy="5909310"/>
          </a:xfrm>
          <a:prstGeom prst="rect">
            <a:avLst/>
          </a:prstGeom>
        </p:spPr>
        <p:txBody>
          <a:bodyPr wrap="square">
            <a:spAutoFit/>
          </a:bodyPr>
          <a:lstStyle/>
          <a:p>
            <a:pPr algn="ctr"/>
            <a:r>
              <a:rPr lang="en-US" sz="1400" b="1" dirty="0">
                <a:solidFill>
                  <a:srgbClr val="000000"/>
                </a:solidFill>
                <a:latin typeface="Arial" panose="020B0604020202020204" pitchFamily="34" charset="0"/>
                <a:ea typeface="Calibri" panose="020F0502020204030204" pitchFamily="34" charset="0"/>
              </a:rPr>
              <a:t>FERC African American Family Outreach Project Support Group</a:t>
            </a:r>
            <a:r>
              <a:rPr lang="en-US" sz="1400" dirty="0">
                <a:solidFill>
                  <a:srgbClr val="000000"/>
                </a:solidFill>
                <a:latin typeface="Arial" panose="020B0604020202020204" pitchFamily="34" charset="0"/>
                <a:ea typeface="Calibri" panose="020F0502020204030204" pitchFamily="34" charset="0"/>
              </a:rPr>
              <a:t> via zoom 5:30pm – 7:30pm 4</a:t>
            </a:r>
            <a:r>
              <a:rPr lang="en-US" sz="1400" baseline="30000" dirty="0">
                <a:solidFill>
                  <a:srgbClr val="000000"/>
                </a:solidFill>
                <a:latin typeface="Arial" panose="020B0604020202020204" pitchFamily="34" charset="0"/>
                <a:ea typeface="Calibri" panose="020F0502020204030204" pitchFamily="34" charset="0"/>
              </a:rPr>
              <a:t>th</a:t>
            </a:r>
            <a:r>
              <a:rPr lang="en-US" sz="1400" dirty="0">
                <a:solidFill>
                  <a:srgbClr val="000000"/>
                </a:solidFill>
                <a:latin typeface="Arial" panose="020B0604020202020204" pitchFamily="34" charset="0"/>
                <a:ea typeface="Calibri" panose="020F0502020204030204" pitchFamily="34" charset="0"/>
              </a:rPr>
              <a:t> Tuesday of the month. For more information, please contact </a:t>
            </a:r>
            <a:r>
              <a:rPr lang="en-US" sz="1400" b="1" u="sng" dirty="0">
                <a:solidFill>
                  <a:srgbClr val="F79F9C"/>
                </a:solidFill>
                <a:latin typeface="Arial" panose="020B0604020202020204" pitchFamily="34" charset="0"/>
                <a:ea typeface="Calibri" panose="020F0502020204030204" pitchFamily="34" charset="0"/>
                <a:hlinkClick r:id="rId2"/>
              </a:rPr>
              <a:t>Bettye@mhaac.org</a:t>
            </a:r>
            <a:r>
              <a:rPr lang="en-US" sz="1400" dirty="0">
                <a:solidFill>
                  <a:srgbClr val="000000"/>
                </a:solidFill>
                <a:latin typeface="Arial" panose="020B0604020202020204" pitchFamily="34" charset="0"/>
                <a:ea typeface="Calibri" panose="020F0502020204030204" pitchFamily="34" charset="0"/>
              </a:rPr>
              <a:t> </a:t>
            </a:r>
            <a:r>
              <a:rPr lang="en-US" sz="1400" b="1" dirty="0">
                <a:solidFill>
                  <a:srgbClr val="000000"/>
                </a:solidFill>
                <a:latin typeface="Arial" panose="020B0604020202020204" pitchFamily="34" charset="0"/>
                <a:ea typeface="Calibri" panose="020F0502020204030204" pitchFamily="34" charset="0"/>
              </a:rPr>
              <a:t>Please join on zoom:</a:t>
            </a:r>
            <a:r>
              <a:rPr lang="en-US" sz="1400" dirty="0">
                <a:solidFill>
                  <a:srgbClr val="000000"/>
                </a:solidFill>
                <a:latin typeface="Arial" panose="020B0604020202020204" pitchFamily="34" charset="0"/>
                <a:ea typeface="Calibri" panose="020F0502020204030204" pitchFamily="34" charset="0"/>
              </a:rPr>
              <a:t> </a:t>
            </a:r>
            <a:r>
              <a:rPr lang="en-US" sz="1400" b="1" u="sng" dirty="0">
                <a:solidFill>
                  <a:srgbClr val="F5B1AA"/>
                </a:solidFill>
                <a:latin typeface="Arial" panose="020B0604020202020204" pitchFamily="34" charset="0"/>
                <a:ea typeface="Calibri" panose="020F0502020204030204" pitchFamily="34" charset="0"/>
                <a:hlinkClick r:id="rId3"/>
              </a:rPr>
              <a:t>https://us02web.zoom.us/j/87546177855?pwd=NkxwZnJ4K0ROTm1VSHI3MUVMSi9pdz09</a:t>
            </a:r>
            <a:endParaRPr lang="en-US" sz="1400" dirty="0">
              <a:latin typeface="Times New Roman" panose="02020603050405020304" pitchFamily="18" charset="0"/>
              <a:ea typeface="Calibri" panose="020F0502020204030204" pitchFamily="34" charset="0"/>
            </a:endParaRPr>
          </a:p>
          <a:p>
            <a:pPr algn="ctr"/>
            <a:r>
              <a:rPr lang="en-US" sz="1400" dirty="0">
                <a:solidFill>
                  <a:srgbClr val="000000"/>
                </a:solidFill>
                <a:latin typeface="Arial" panose="020B0604020202020204" pitchFamily="34" charset="0"/>
                <a:ea typeface="Calibri" panose="020F0502020204030204" pitchFamily="34" charset="0"/>
              </a:rPr>
              <a:t> </a:t>
            </a:r>
            <a:endParaRPr lang="en-US" sz="1400" dirty="0">
              <a:latin typeface="Times New Roman" panose="02020603050405020304" pitchFamily="18" charset="0"/>
              <a:ea typeface="Calibri" panose="020F0502020204030204" pitchFamily="34" charset="0"/>
            </a:endParaRPr>
          </a:p>
          <a:p>
            <a:pPr algn="ctr"/>
            <a:r>
              <a:rPr lang="en-US" sz="1400" b="1" dirty="0">
                <a:solidFill>
                  <a:srgbClr val="000000"/>
                </a:solidFill>
                <a:latin typeface="Arial" panose="020B0604020202020204" pitchFamily="34" charset="0"/>
                <a:ea typeface="Calibri" panose="020F0502020204030204" pitchFamily="34" charset="0"/>
              </a:rPr>
              <a:t>San Lorenzo Unified School District Parents Support Group</a:t>
            </a:r>
            <a:r>
              <a:rPr lang="en-US" sz="1400" dirty="0">
                <a:solidFill>
                  <a:srgbClr val="000000"/>
                </a:solidFill>
                <a:latin typeface="Arial" panose="020B0604020202020204" pitchFamily="34" charset="0"/>
                <a:ea typeface="Calibri" panose="020F0502020204030204" pitchFamily="34" charset="0"/>
              </a:rPr>
              <a:t> via zoom 9:00am – 10:00am – </a:t>
            </a:r>
            <a:r>
              <a:rPr lang="en-US" sz="1400" b="1" dirty="0">
                <a:solidFill>
                  <a:srgbClr val="000000"/>
                </a:solidFill>
                <a:latin typeface="Arial" panose="020B0604020202020204" pitchFamily="34" charset="0"/>
                <a:ea typeface="Calibri" panose="020F0502020204030204" pitchFamily="34" charset="0"/>
              </a:rPr>
              <a:t>2</a:t>
            </a:r>
            <a:r>
              <a:rPr lang="en-US" sz="1400" b="1" baseline="30000" dirty="0">
                <a:solidFill>
                  <a:srgbClr val="000000"/>
                </a:solidFill>
                <a:latin typeface="Arial" panose="020B0604020202020204" pitchFamily="34" charset="0"/>
                <a:ea typeface="Calibri" panose="020F0502020204030204" pitchFamily="34" charset="0"/>
              </a:rPr>
              <a:t>nd</a:t>
            </a:r>
            <a:r>
              <a:rPr lang="en-US" sz="1400" b="1" dirty="0">
                <a:solidFill>
                  <a:srgbClr val="000000"/>
                </a:solidFill>
                <a:latin typeface="Arial" panose="020B0604020202020204" pitchFamily="34" charset="0"/>
                <a:ea typeface="Calibri" panose="020F0502020204030204" pitchFamily="34" charset="0"/>
              </a:rPr>
              <a:t> Wednesday of the month beginning September 2021</a:t>
            </a:r>
            <a:r>
              <a:rPr lang="en-US" sz="1400" dirty="0">
                <a:solidFill>
                  <a:srgbClr val="000000"/>
                </a:solidFill>
                <a:latin typeface="Arial" panose="020B0604020202020204" pitchFamily="34" charset="0"/>
                <a:ea typeface="Calibri" panose="020F0502020204030204" pitchFamily="34" charset="0"/>
              </a:rPr>
              <a:t>. For more information, please contact Rosie Bermudez Phone: </a:t>
            </a:r>
            <a:r>
              <a:rPr lang="en-US" sz="1400" b="1" dirty="0">
                <a:solidFill>
                  <a:srgbClr val="000000"/>
                </a:solidFill>
                <a:latin typeface="Arial" panose="020B0604020202020204" pitchFamily="34" charset="0"/>
                <a:ea typeface="Calibri" panose="020F0502020204030204" pitchFamily="34" charset="0"/>
              </a:rPr>
              <a:t>(510) 317-4775 </a:t>
            </a:r>
            <a:endParaRPr lang="en-US" sz="1400" dirty="0">
              <a:latin typeface="Times New Roman" panose="02020603050405020304" pitchFamily="18" charset="0"/>
              <a:ea typeface="Calibri" panose="020F0502020204030204" pitchFamily="34" charset="0"/>
            </a:endParaRPr>
          </a:p>
          <a:p>
            <a:pPr algn="ctr"/>
            <a:r>
              <a:rPr lang="en-US" sz="1400" dirty="0">
                <a:solidFill>
                  <a:srgbClr val="000000"/>
                </a:solidFill>
                <a:latin typeface="Arial" panose="020B0604020202020204" pitchFamily="34" charset="0"/>
                <a:ea typeface="Calibri" panose="020F0502020204030204" pitchFamily="34" charset="0"/>
              </a:rPr>
              <a:t> </a:t>
            </a:r>
            <a:endParaRPr lang="en-US" sz="1400" dirty="0">
              <a:latin typeface="Times New Roman" panose="02020603050405020304" pitchFamily="18" charset="0"/>
              <a:ea typeface="Calibri" panose="020F0502020204030204" pitchFamily="34" charset="0"/>
            </a:endParaRPr>
          </a:p>
          <a:p>
            <a:pPr algn="ctr"/>
            <a:r>
              <a:rPr lang="en-US" sz="1400" b="1" dirty="0">
                <a:solidFill>
                  <a:srgbClr val="000000"/>
                </a:solidFill>
                <a:latin typeface="Arial" panose="020B0604020202020204" pitchFamily="34" charset="0"/>
                <a:ea typeface="Calibri" panose="020F0502020204030204" pitchFamily="34" charset="0"/>
              </a:rPr>
              <a:t>Union City Family Center (UCFC) African American Support Group</a:t>
            </a:r>
            <a:r>
              <a:rPr lang="en-US" sz="1400" dirty="0">
                <a:solidFill>
                  <a:srgbClr val="000000"/>
                </a:solidFill>
                <a:latin typeface="Arial" panose="020B0604020202020204" pitchFamily="34" charset="0"/>
                <a:ea typeface="Calibri" panose="020F0502020204030204" pitchFamily="34" charset="0"/>
              </a:rPr>
              <a:t> via zoom – </a:t>
            </a:r>
            <a:endParaRPr lang="en-US" sz="1400" dirty="0">
              <a:latin typeface="Times New Roman" panose="02020603050405020304" pitchFamily="18" charset="0"/>
              <a:ea typeface="Calibri" panose="020F0502020204030204" pitchFamily="34" charset="0"/>
            </a:endParaRPr>
          </a:p>
          <a:p>
            <a:pPr algn="ctr"/>
            <a:r>
              <a:rPr lang="en-US" sz="1400" dirty="0">
                <a:solidFill>
                  <a:srgbClr val="000000"/>
                </a:solidFill>
                <a:latin typeface="Arial" panose="020B0604020202020204" pitchFamily="34" charset="0"/>
                <a:ea typeface="Calibri" panose="020F0502020204030204" pitchFamily="34" charset="0"/>
              </a:rPr>
              <a:t>5:30pm – 7:30pm 3</a:t>
            </a:r>
            <a:r>
              <a:rPr lang="en-US" sz="1400" baseline="30000" dirty="0">
                <a:solidFill>
                  <a:srgbClr val="000000"/>
                </a:solidFill>
                <a:latin typeface="Arial" panose="020B0604020202020204" pitchFamily="34" charset="0"/>
                <a:ea typeface="Calibri" panose="020F0502020204030204" pitchFamily="34" charset="0"/>
              </a:rPr>
              <a:t>rd</a:t>
            </a:r>
            <a:r>
              <a:rPr lang="en-US" sz="1400" dirty="0">
                <a:solidFill>
                  <a:srgbClr val="000000"/>
                </a:solidFill>
                <a:latin typeface="Arial" panose="020B0604020202020204" pitchFamily="34" charset="0"/>
                <a:ea typeface="Calibri" panose="020F0502020204030204" pitchFamily="34" charset="0"/>
              </a:rPr>
              <a:t> Wednesday of the month. </a:t>
            </a:r>
            <a:r>
              <a:rPr lang="en-US" sz="1400" i="1" dirty="0">
                <a:solidFill>
                  <a:srgbClr val="000000"/>
                </a:solidFill>
                <a:latin typeface="Arial" panose="020B0604020202020204" pitchFamily="34" charset="0"/>
                <a:ea typeface="Calibri" panose="020F0502020204030204" pitchFamily="34" charset="0"/>
              </a:rPr>
              <a:t>This Support group for UCFC families is facilitated by the FERC Lead Family Advocate for UCFC African American families. </a:t>
            </a:r>
            <a:r>
              <a:rPr lang="en-US" sz="1400" dirty="0">
                <a:solidFill>
                  <a:srgbClr val="000000"/>
                </a:solidFill>
                <a:latin typeface="Arial" panose="020B0604020202020204" pitchFamily="34" charset="0"/>
                <a:ea typeface="Calibri" panose="020F0502020204030204" pitchFamily="34" charset="0"/>
              </a:rPr>
              <a:t>For more information, please contact</a:t>
            </a:r>
            <a:r>
              <a:rPr lang="en-US" sz="1400" i="1" dirty="0">
                <a:solidFill>
                  <a:srgbClr val="000000"/>
                </a:solidFill>
                <a:latin typeface="Arial" panose="020B0604020202020204" pitchFamily="34" charset="0"/>
                <a:ea typeface="Calibri" panose="020F0502020204030204" pitchFamily="34" charset="0"/>
              </a:rPr>
              <a:t> </a:t>
            </a:r>
            <a:r>
              <a:rPr lang="en-US" sz="1400" b="1" i="1" u="sng" dirty="0">
                <a:solidFill>
                  <a:srgbClr val="F79F9C"/>
                </a:solidFill>
                <a:latin typeface="Arial" panose="020B0604020202020204" pitchFamily="34" charset="0"/>
                <a:ea typeface="Calibri" panose="020F0502020204030204" pitchFamily="34" charset="0"/>
                <a:hlinkClick r:id="rId4"/>
              </a:rPr>
              <a:t>Michele@mhaac.org</a:t>
            </a:r>
            <a:r>
              <a:rPr lang="en-US" sz="1400" i="1" dirty="0">
                <a:solidFill>
                  <a:srgbClr val="000000"/>
                </a:solidFill>
                <a:latin typeface="Arial" panose="020B0604020202020204" pitchFamily="34" charset="0"/>
                <a:ea typeface="Calibri" panose="020F0502020204030204" pitchFamily="34" charset="0"/>
              </a:rPr>
              <a:t> </a:t>
            </a:r>
            <a:r>
              <a:rPr lang="en-US" sz="1400" dirty="0">
                <a:solidFill>
                  <a:srgbClr val="000000"/>
                </a:solidFill>
                <a:latin typeface="Arial" panose="020B0604020202020204" pitchFamily="34" charset="0"/>
                <a:ea typeface="Calibri" panose="020F0502020204030204" pitchFamily="34" charset="0"/>
              </a:rPr>
              <a:t> </a:t>
            </a:r>
            <a:endParaRPr lang="en-US" sz="1400" dirty="0">
              <a:latin typeface="Times New Roman" panose="02020603050405020304" pitchFamily="18" charset="0"/>
              <a:ea typeface="Calibri" panose="020F0502020204030204" pitchFamily="34" charset="0"/>
            </a:endParaRPr>
          </a:p>
          <a:p>
            <a:pPr algn="ctr"/>
            <a:r>
              <a:rPr lang="en-US" sz="1400" b="1" dirty="0">
                <a:solidFill>
                  <a:srgbClr val="000000"/>
                </a:solidFill>
                <a:latin typeface="Arial" panose="020B0604020202020204" pitchFamily="34" charset="0"/>
                <a:ea typeface="Calibri" panose="020F0502020204030204" pitchFamily="34" charset="0"/>
              </a:rPr>
              <a:t>Please join on zoom:</a:t>
            </a:r>
            <a:r>
              <a:rPr lang="en-US" sz="1400" dirty="0">
                <a:solidFill>
                  <a:srgbClr val="000000"/>
                </a:solidFill>
                <a:latin typeface="Arial" panose="020B0604020202020204" pitchFamily="34" charset="0"/>
                <a:ea typeface="Calibri" panose="020F0502020204030204" pitchFamily="34" charset="0"/>
              </a:rPr>
              <a:t> </a:t>
            </a:r>
            <a:r>
              <a:rPr lang="en-US" sz="1400" b="1" u="sng" dirty="0">
                <a:solidFill>
                  <a:srgbClr val="F79F9C"/>
                </a:solidFill>
                <a:latin typeface="Arial" panose="020B0604020202020204" pitchFamily="34" charset="0"/>
                <a:ea typeface="Calibri" panose="020F0502020204030204" pitchFamily="34" charset="0"/>
                <a:hlinkClick r:id="rId5"/>
              </a:rPr>
              <a:t>https://us02web.zoom.us/j/83507536785?pwd=QkpPOWNZK1pUMnM0ZWRyWDZoR2RzUT09</a:t>
            </a:r>
            <a:endParaRPr lang="en-US" sz="1400" dirty="0">
              <a:latin typeface="Times New Roman" panose="02020603050405020304" pitchFamily="18" charset="0"/>
              <a:ea typeface="Calibri" panose="020F0502020204030204" pitchFamily="34" charset="0"/>
            </a:endParaRPr>
          </a:p>
          <a:p>
            <a:pPr algn="ctr"/>
            <a:r>
              <a:rPr lang="en-US" sz="1400" b="1" dirty="0">
                <a:solidFill>
                  <a:srgbClr val="000000"/>
                </a:solidFill>
                <a:latin typeface="Arial" panose="020B0604020202020204" pitchFamily="34" charset="0"/>
                <a:ea typeface="Calibri" panose="020F0502020204030204" pitchFamily="34" charset="0"/>
              </a:rPr>
              <a:t> </a:t>
            </a:r>
            <a:endParaRPr lang="en-US" sz="1400" dirty="0">
              <a:latin typeface="Times New Roman" panose="02020603050405020304" pitchFamily="18" charset="0"/>
              <a:ea typeface="Calibri" panose="020F0502020204030204" pitchFamily="34" charset="0"/>
            </a:endParaRPr>
          </a:p>
          <a:p>
            <a:pPr algn="ctr"/>
            <a:r>
              <a:rPr lang="en-US" sz="1400" b="1" dirty="0">
                <a:solidFill>
                  <a:srgbClr val="000000"/>
                </a:solidFill>
                <a:latin typeface="Arial" panose="020B0604020202020204" pitchFamily="34" charset="0"/>
                <a:ea typeface="Calibri" panose="020F0502020204030204" pitchFamily="34" charset="0"/>
              </a:rPr>
              <a:t>FERC in Partnership with NAMI Tri-Valley: Family Caregiver Support Group</a:t>
            </a:r>
            <a:r>
              <a:rPr lang="en-US" sz="1400" dirty="0">
                <a:solidFill>
                  <a:srgbClr val="000000"/>
                </a:solidFill>
                <a:latin typeface="Arial" panose="020B0604020202020204" pitchFamily="34" charset="0"/>
                <a:ea typeface="Calibri" panose="020F0502020204030204" pitchFamily="34" charset="0"/>
              </a:rPr>
              <a:t> (Livermore) via Zoom – 7:00pm – 8:30pm – 2</a:t>
            </a:r>
            <a:r>
              <a:rPr lang="en-US" sz="1400" baseline="30000" dirty="0">
                <a:solidFill>
                  <a:srgbClr val="000000"/>
                </a:solidFill>
                <a:latin typeface="Arial" panose="020B0604020202020204" pitchFamily="34" charset="0"/>
                <a:ea typeface="Calibri" panose="020F0502020204030204" pitchFamily="34" charset="0"/>
              </a:rPr>
              <a:t>nd</a:t>
            </a:r>
            <a:r>
              <a:rPr lang="en-US" sz="1400" dirty="0">
                <a:solidFill>
                  <a:srgbClr val="000000"/>
                </a:solidFill>
                <a:latin typeface="Arial" panose="020B0604020202020204" pitchFamily="34" charset="0"/>
                <a:ea typeface="Calibri" panose="020F0502020204030204" pitchFamily="34" charset="0"/>
              </a:rPr>
              <a:t> Monday of the month. </a:t>
            </a:r>
            <a:endParaRPr lang="en-US" sz="1400" dirty="0">
              <a:latin typeface="Times New Roman" panose="02020603050405020304" pitchFamily="18" charset="0"/>
              <a:ea typeface="Calibri" panose="020F0502020204030204" pitchFamily="34" charset="0"/>
            </a:endParaRPr>
          </a:p>
          <a:p>
            <a:pPr algn="ctr"/>
            <a:r>
              <a:rPr lang="en-US" sz="1400" dirty="0">
                <a:solidFill>
                  <a:srgbClr val="000000"/>
                </a:solidFill>
                <a:latin typeface="Arial" panose="020B0604020202020204" pitchFamily="34" charset="0"/>
                <a:ea typeface="Calibri" panose="020F0502020204030204" pitchFamily="34" charset="0"/>
              </a:rPr>
              <a:t>For more information, please contact </a:t>
            </a:r>
            <a:r>
              <a:rPr lang="en-US" sz="1400" b="1" u="sng" dirty="0">
                <a:solidFill>
                  <a:srgbClr val="F79F9C"/>
                </a:solidFill>
                <a:latin typeface="Arial" panose="020B0604020202020204" pitchFamily="34" charset="0"/>
                <a:ea typeface="Calibri" panose="020F0502020204030204" pitchFamily="34" charset="0"/>
                <a:hlinkClick r:id="rId6"/>
              </a:rPr>
              <a:t>Lisa@mhaac.org</a:t>
            </a:r>
            <a:r>
              <a:rPr lang="en-US" sz="1400" dirty="0">
                <a:solidFill>
                  <a:srgbClr val="000000"/>
                </a:solidFill>
                <a:latin typeface="Arial" panose="020B0604020202020204" pitchFamily="34" charset="0"/>
                <a:ea typeface="Calibri" panose="020F0502020204030204" pitchFamily="34" charset="0"/>
              </a:rPr>
              <a:t> </a:t>
            </a:r>
            <a:endParaRPr lang="en-US" sz="1400" dirty="0">
              <a:latin typeface="Times New Roman" panose="02020603050405020304" pitchFamily="18" charset="0"/>
              <a:ea typeface="Calibri" panose="020F0502020204030204" pitchFamily="34" charset="0"/>
            </a:endParaRPr>
          </a:p>
          <a:p>
            <a:r>
              <a:rPr lang="en-US" sz="1400" b="1" dirty="0">
                <a:solidFill>
                  <a:srgbClr val="000000"/>
                </a:solidFill>
                <a:latin typeface="Arial" panose="020B0604020202020204" pitchFamily="34" charset="0"/>
                <a:ea typeface="Calibri" panose="020F0502020204030204" pitchFamily="34" charset="0"/>
              </a:rPr>
              <a:t>Please join on zoom: </a:t>
            </a:r>
            <a:r>
              <a:rPr lang="en-US" sz="1400" dirty="0">
                <a:solidFill>
                  <a:srgbClr val="000000"/>
                </a:solidFill>
                <a:latin typeface="Arial" panose="020B0604020202020204" pitchFamily="34" charset="0"/>
                <a:ea typeface="Calibri" panose="020F0502020204030204" pitchFamily="34" charset="0"/>
              </a:rPr>
              <a:t> </a:t>
            </a:r>
            <a:r>
              <a:rPr lang="en-US" sz="1400" b="1" u="sng" dirty="0">
                <a:solidFill>
                  <a:srgbClr val="F79F9C"/>
                </a:solidFill>
                <a:latin typeface="Arial" panose="020B0604020202020204" pitchFamily="34" charset="0"/>
                <a:ea typeface="Calibri" panose="020F0502020204030204" pitchFamily="34" charset="0"/>
                <a:hlinkClick r:id="rId7"/>
              </a:rPr>
              <a:t>https://us02web.zoom.us/j/83041249027?pwd=enZJUGltMGVZTFJDQytjZlNPd0lJdz09</a:t>
            </a:r>
            <a:endParaRPr lang="en-US" sz="1400" dirty="0"/>
          </a:p>
        </p:txBody>
      </p:sp>
    </p:spTree>
    <p:extLst>
      <p:ext uri="{BB962C8B-B14F-4D97-AF65-F5344CB8AC3E}">
        <p14:creationId xmlns:p14="http://schemas.microsoft.com/office/powerpoint/2010/main" val="3655579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505123"/>
            <a:ext cx="6096000" cy="5847755"/>
          </a:xfrm>
          <a:prstGeom prst="rect">
            <a:avLst/>
          </a:prstGeom>
        </p:spPr>
        <p:txBody>
          <a:bodyPr>
            <a:spAutoFit/>
          </a:bodyPr>
          <a:lstStyle/>
          <a:p>
            <a:pPr algn="ctr"/>
            <a:r>
              <a:rPr lang="en-US" b="1" dirty="0">
                <a:solidFill>
                  <a:srgbClr val="000000"/>
                </a:solidFill>
                <a:latin typeface="Arial" panose="020B0604020202020204" pitchFamily="34" charset="0"/>
                <a:ea typeface="Calibri" panose="020F0502020204030204" pitchFamily="34" charset="0"/>
              </a:rPr>
              <a:t>FERC Friday Bingo for Family Members, Loved Ones, Seniors &amp; All Ages</a:t>
            </a:r>
            <a:r>
              <a:rPr lang="en-US" dirty="0">
                <a:solidFill>
                  <a:srgbClr val="000000"/>
                </a:solidFill>
                <a:latin typeface="Arial" panose="020B0604020202020204" pitchFamily="34" charset="0"/>
                <a:ea typeface="Calibri" panose="020F0502020204030204" pitchFamily="34" charset="0"/>
              </a:rPr>
              <a:t> via Zoom – 4:00pm – 5:00pm Weekly, every Friday. For more information, please contact </a:t>
            </a:r>
            <a:r>
              <a:rPr lang="en-US" b="1" u="sng" dirty="0">
                <a:solidFill>
                  <a:srgbClr val="F79F9C"/>
                </a:solidFill>
                <a:latin typeface="Arial" panose="020B0604020202020204" pitchFamily="34" charset="0"/>
                <a:ea typeface="Calibri" panose="020F0502020204030204" pitchFamily="34" charset="0"/>
                <a:hlinkClick r:id="rId2"/>
              </a:rPr>
              <a:t>Juanita@mhaac.org</a:t>
            </a:r>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ctr"/>
            <a:r>
              <a:rPr lang="en-US" b="1" dirty="0">
                <a:solidFill>
                  <a:srgbClr val="000000"/>
                </a:solidFill>
                <a:latin typeface="Arial" panose="020B0604020202020204" pitchFamily="34" charset="0"/>
                <a:ea typeface="Calibri" panose="020F0502020204030204" pitchFamily="34" charset="0"/>
              </a:rPr>
              <a:t>Please join on zoom:</a:t>
            </a:r>
            <a:r>
              <a:rPr lang="en-US" dirty="0">
                <a:solidFill>
                  <a:srgbClr val="000000"/>
                </a:solidFill>
                <a:latin typeface="Arial" panose="020B0604020202020204" pitchFamily="34" charset="0"/>
                <a:ea typeface="Calibri" panose="020F0502020204030204" pitchFamily="34" charset="0"/>
              </a:rPr>
              <a:t> </a:t>
            </a:r>
            <a:r>
              <a:rPr lang="en-US" b="1" u="sng" dirty="0">
                <a:solidFill>
                  <a:srgbClr val="F79F9C"/>
                </a:solidFill>
                <a:latin typeface="Arial" panose="020B0604020202020204" pitchFamily="34" charset="0"/>
                <a:ea typeface="Calibri" panose="020F0502020204030204" pitchFamily="34" charset="0"/>
                <a:hlinkClick r:id="rId3"/>
              </a:rPr>
              <a:t>https://us02web.zoom.us/j/83011999269?pwd=aW5Oa3BFM1Z1TWcxWTBxWGZJM1FWZz09</a:t>
            </a:r>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just"/>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ctr"/>
            <a:r>
              <a:rPr lang="en-US" b="1" dirty="0">
                <a:solidFill>
                  <a:srgbClr val="000000"/>
                </a:solidFill>
                <a:latin typeface="Arial" panose="020B0604020202020204" pitchFamily="34" charset="0"/>
                <a:ea typeface="Calibri" panose="020F0502020204030204" pitchFamily="34" charset="0"/>
              </a:rPr>
              <a:t>NAMI Family to Family</a:t>
            </a:r>
            <a:r>
              <a:rPr lang="en-US" dirty="0">
                <a:solidFill>
                  <a:srgbClr val="000000"/>
                </a:solidFill>
                <a:latin typeface="Arial" panose="020B0604020202020204" pitchFamily="34" charset="0"/>
                <a:ea typeface="Calibri" panose="020F0502020204030204" pitchFamily="34" charset="0"/>
              </a:rPr>
              <a:t> Virtual Class for family members/caregivers of loved ones living with mental health conditions. May 13, 2021 – July 1, 2021 Thursdays 6:00PM – 8:30PM. For more information, please contact </a:t>
            </a:r>
            <a:r>
              <a:rPr lang="en-US" sz="1400" b="1" u="sng" dirty="0">
                <a:solidFill>
                  <a:srgbClr val="F79F9C"/>
                </a:solidFill>
                <a:latin typeface="Arial" panose="020B0604020202020204" pitchFamily="34" charset="0"/>
                <a:ea typeface="Calibri" panose="020F0502020204030204" pitchFamily="34" charset="0"/>
                <a:hlinkClick r:id="rId4"/>
              </a:rPr>
              <a:t>Lisa@mhaac.org</a:t>
            </a:r>
            <a:r>
              <a:rPr lang="en-US" sz="1400" dirty="0">
                <a:solidFill>
                  <a:srgbClr val="000000"/>
                </a:solidFill>
                <a:latin typeface="Arial" panose="020B0604020202020204" pitchFamily="34" charset="0"/>
                <a:ea typeface="Calibri" panose="020F0502020204030204" pitchFamily="34" charset="0"/>
              </a:rPr>
              <a:t> or </a:t>
            </a:r>
            <a:r>
              <a:rPr lang="en-US" sz="1400" b="1" u="sng" dirty="0">
                <a:solidFill>
                  <a:srgbClr val="F79F9C"/>
                </a:solidFill>
                <a:latin typeface="Arial" panose="020B0604020202020204" pitchFamily="34" charset="0"/>
                <a:ea typeface="Calibri" panose="020F0502020204030204" pitchFamily="34" charset="0"/>
                <a:hlinkClick r:id="rId5"/>
              </a:rPr>
              <a:t>Jisegen@mhaac.org</a:t>
            </a:r>
            <a:endParaRPr lang="en-US" dirty="0">
              <a:latin typeface="Times New Roman" panose="02020603050405020304" pitchFamily="18" charset="0"/>
              <a:ea typeface="Calibri" panose="020F0502020204030204" pitchFamily="34" charset="0"/>
            </a:endParaRPr>
          </a:p>
          <a:p>
            <a:pPr algn="just"/>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just"/>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ctr"/>
            <a:r>
              <a:rPr lang="en-US" b="1" dirty="0">
                <a:solidFill>
                  <a:srgbClr val="000000"/>
                </a:solidFill>
                <a:latin typeface="Arial" panose="020B0604020202020204" pitchFamily="34" charset="0"/>
                <a:ea typeface="Calibri" panose="020F0502020204030204" pitchFamily="34" charset="0"/>
              </a:rPr>
              <a:t>FERC in Partnership with ACBH Office of Family Empowerment May 2021: Parent Café Series: Journey to Vitality for African American Families</a:t>
            </a:r>
            <a:r>
              <a:rPr lang="en-US" dirty="0">
                <a:solidFill>
                  <a:srgbClr val="000000"/>
                </a:solidFill>
                <a:latin typeface="Arial" panose="020B0604020202020204" pitchFamily="34" charset="0"/>
                <a:ea typeface="Calibri" panose="020F0502020204030204" pitchFamily="34" charset="0"/>
              </a:rPr>
              <a:t> Office of Family Empowerment. Dates/Time TBD. For more information, please contact </a:t>
            </a:r>
            <a:r>
              <a:rPr lang="en-US" b="1" u="sng" dirty="0">
                <a:solidFill>
                  <a:srgbClr val="F79F9C"/>
                </a:solidFill>
                <a:latin typeface="Arial" panose="020B0604020202020204" pitchFamily="34" charset="0"/>
                <a:ea typeface="Calibri" panose="020F0502020204030204" pitchFamily="34" charset="0"/>
                <a:hlinkClick r:id="rId6"/>
              </a:rPr>
              <a:t>Odessa@mhaac.org</a:t>
            </a:r>
            <a:r>
              <a:rPr lang="en-US" dirty="0">
                <a:solidFill>
                  <a:srgbClr val="000000"/>
                </a:solidFill>
                <a:latin typeface="Arial" panose="020B0604020202020204" pitchFamily="34" charset="0"/>
                <a:ea typeface="Calibri" panose="020F0502020204030204" pitchFamily="34" charset="0"/>
              </a:rPr>
              <a:t> or </a:t>
            </a:r>
            <a:r>
              <a:rPr lang="en-US" b="1" u="sng" dirty="0">
                <a:solidFill>
                  <a:srgbClr val="F79F9C"/>
                </a:solidFill>
                <a:latin typeface="Arial" panose="020B0604020202020204" pitchFamily="34" charset="0"/>
                <a:ea typeface="Calibri" panose="020F0502020204030204" pitchFamily="34" charset="0"/>
                <a:hlinkClick r:id="rId7"/>
              </a:rPr>
              <a:t>Tanya.McCullom@acgov.org</a:t>
            </a:r>
            <a:endParaRPr lang="en-US"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208101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97675"/>
            <a:ext cx="6096000" cy="4062651"/>
          </a:xfrm>
          <a:prstGeom prst="rect">
            <a:avLst/>
          </a:prstGeom>
        </p:spPr>
        <p:txBody>
          <a:bodyPr>
            <a:spAutoFit/>
          </a:bodyPr>
          <a:lstStyle/>
          <a:p>
            <a:pPr algn="ctr"/>
            <a:r>
              <a:rPr lang="en-US" sz="2400" b="1" dirty="0">
                <a:solidFill>
                  <a:srgbClr val="000000"/>
                </a:solidFill>
                <a:latin typeface="Book Antiqua" panose="02040602050305030304" pitchFamily="18" charset="0"/>
                <a:ea typeface="Calibri" panose="020F0502020204030204" pitchFamily="34" charset="0"/>
                <a:cs typeface="Arial" panose="020B0604020202020204" pitchFamily="34" charset="0"/>
              </a:rPr>
              <a:t>ENTS Spring 2021</a:t>
            </a:r>
            <a:endParaRPr lang="en-US" dirty="0">
              <a:latin typeface="Times New Roman" panose="02020603050405020304" pitchFamily="18" charset="0"/>
              <a:ea typeface="Calibri" panose="020F0502020204030204" pitchFamily="34" charset="0"/>
            </a:endParaRPr>
          </a:p>
          <a:p>
            <a:pPr algn="ctr"/>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ctr"/>
            <a:r>
              <a:rPr lang="en-US" b="1" dirty="0">
                <a:solidFill>
                  <a:srgbClr val="000000"/>
                </a:solidFill>
                <a:latin typeface="Arial" panose="020B0604020202020204" pitchFamily="34" charset="0"/>
                <a:ea typeface="Calibri" panose="020F0502020204030204" pitchFamily="34" charset="0"/>
              </a:rPr>
              <a:t>May 27, 2021</a:t>
            </a:r>
            <a:r>
              <a:rPr lang="en-US" dirty="0">
                <a:solidFill>
                  <a:srgbClr val="000000"/>
                </a:solidFill>
                <a:latin typeface="Arial" panose="020B0604020202020204" pitchFamily="34" charset="0"/>
                <a:ea typeface="Calibri" panose="020F0502020204030204" pitchFamily="34" charset="0"/>
              </a:rPr>
              <a:t> </a:t>
            </a:r>
            <a:r>
              <a:rPr lang="en-US" b="1" dirty="0">
                <a:solidFill>
                  <a:srgbClr val="000000"/>
                </a:solidFill>
                <a:latin typeface="Arial" panose="020B0604020202020204" pitchFamily="34" charset="0"/>
                <a:ea typeface="Calibri" panose="020F0502020204030204" pitchFamily="34" charset="0"/>
              </a:rPr>
              <a:t>FERC REACH Racial Trauma III</a:t>
            </a:r>
            <a:r>
              <a:rPr lang="en-US" dirty="0">
                <a:solidFill>
                  <a:srgbClr val="000000"/>
                </a:solidFill>
                <a:latin typeface="Arial" panose="020B0604020202020204" pitchFamily="34" charset="0"/>
                <a:ea typeface="Calibri" panose="020F0502020204030204" pitchFamily="34" charset="0"/>
              </a:rPr>
              <a:t> Event time TBD. For more information, please contact </a:t>
            </a:r>
            <a:r>
              <a:rPr lang="en-US" b="1" u="sng" dirty="0">
                <a:solidFill>
                  <a:srgbClr val="F79F9C"/>
                </a:solidFill>
                <a:latin typeface="Arial" panose="020B0604020202020204" pitchFamily="34" charset="0"/>
                <a:ea typeface="Calibri" panose="020F0502020204030204" pitchFamily="34" charset="0"/>
                <a:hlinkClick r:id="rId2"/>
              </a:rPr>
              <a:t>Mchestang@mhaac.org</a:t>
            </a:r>
            <a:endParaRPr lang="en-US" dirty="0">
              <a:latin typeface="Times New Roman" panose="02020603050405020304" pitchFamily="18" charset="0"/>
              <a:ea typeface="Calibri" panose="020F0502020204030204" pitchFamily="34" charset="0"/>
            </a:endParaRPr>
          </a:p>
          <a:p>
            <a:pPr algn="ctr"/>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ctr"/>
            <a:r>
              <a:rPr lang="en-US" b="1" dirty="0">
                <a:solidFill>
                  <a:srgbClr val="000000"/>
                </a:solidFill>
                <a:latin typeface="Arial" panose="020B0604020202020204" pitchFamily="34" charset="0"/>
                <a:ea typeface="Calibri" panose="020F0502020204030204" pitchFamily="34" charset="0"/>
              </a:rPr>
              <a:t>June 26, 2021</a:t>
            </a:r>
            <a:r>
              <a:rPr lang="en-US" dirty="0">
                <a:solidFill>
                  <a:srgbClr val="000000"/>
                </a:solidFill>
                <a:latin typeface="Arial" panose="020B0604020202020204" pitchFamily="34" charset="0"/>
                <a:ea typeface="Calibri" panose="020F0502020204030204" pitchFamily="34" charset="0"/>
              </a:rPr>
              <a:t>  </a:t>
            </a:r>
            <a:r>
              <a:rPr lang="en-US" b="1" dirty="0">
                <a:solidFill>
                  <a:srgbClr val="000000"/>
                </a:solidFill>
                <a:latin typeface="Arial" panose="020B0604020202020204" pitchFamily="34" charset="0"/>
                <a:ea typeface="Calibri" panose="020F0502020204030204" pitchFamily="34" charset="0"/>
              </a:rPr>
              <a:t>African American Family Outreach Project You Are Not Alone Workshop </a:t>
            </a:r>
            <a:r>
              <a:rPr lang="en-US" dirty="0">
                <a:solidFill>
                  <a:srgbClr val="000000"/>
                </a:solidFill>
                <a:latin typeface="Arial" panose="020B0604020202020204" pitchFamily="34" charset="0"/>
                <a:ea typeface="Calibri" panose="020F0502020204030204" pitchFamily="34" charset="0"/>
              </a:rPr>
              <a:t>  9:45AM – 1:45PM on zoom. For more information, please contact </a:t>
            </a:r>
            <a:r>
              <a:rPr lang="en-US" b="1" u="sng" dirty="0">
                <a:solidFill>
                  <a:srgbClr val="F79F9C"/>
                </a:solidFill>
                <a:latin typeface="Arial" panose="020B0604020202020204" pitchFamily="34" charset="0"/>
                <a:ea typeface="Calibri" panose="020F0502020204030204" pitchFamily="34" charset="0"/>
                <a:hlinkClick r:id="rId3"/>
              </a:rPr>
              <a:t>Adonald@mhaac.org</a:t>
            </a:r>
            <a:endParaRPr lang="en-US" dirty="0">
              <a:latin typeface="Times New Roman" panose="02020603050405020304" pitchFamily="18" charset="0"/>
              <a:ea typeface="Calibri" panose="020F0502020204030204" pitchFamily="34" charset="0"/>
            </a:endParaRPr>
          </a:p>
          <a:p>
            <a:pPr algn="ctr"/>
            <a:r>
              <a:rPr lang="en-US" dirty="0">
                <a:solidFill>
                  <a:srgbClr val="000000"/>
                </a:solidFill>
                <a:latin typeface="Arial" panose="020B0604020202020204" pitchFamily="34" charset="0"/>
                <a:ea typeface="Calibri" panose="020F0502020204030204" pitchFamily="34" charset="0"/>
              </a:rPr>
              <a:t> </a:t>
            </a:r>
            <a:endParaRPr lang="en-US" dirty="0">
              <a:latin typeface="Times New Roman" panose="02020603050405020304" pitchFamily="18" charset="0"/>
              <a:ea typeface="Calibri" panose="020F0502020204030204" pitchFamily="34" charset="0"/>
            </a:endParaRPr>
          </a:p>
          <a:p>
            <a:pPr algn="ctr"/>
            <a:r>
              <a:rPr lang="en-US" b="1" dirty="0">
                <a:solidFill>
                  <a:srgbClr val="000000"/>
                </a:solidFill>
                <a:latin typeface="Arial" panose="020B0604020202020204" pitchFamily="34" charset="0"/>
                <a:ea typeface="Calibri" panose="020F0502020204030204" pitchFamily="34" charset="0"/>
              </a:rPr>
              <a:t>June 29, 2021</a:t>
            </a:r>
            <a:r>
              <a:rPr lang="en-US" dirty="0">
                <a:solidFill>
                  <a:srgbClr val="000000"/>
                </a:solidFill>
                <a:latin typeface="Arial" panose="020B0604020202020204" pitchFamily="34" charset="0"/>
                <a:ea typeface="Calibri" panose="020F0502020204030204" pitchFamily="34" charset="0"/>
              </a:rPr>
              <a:t>  </a:t>
            </a:r>
            <a:r>
              <a:rPr lang="en-US" b="1" dirty="0">
                <a:solidFill>
                  <a:srgbClr val="000000"/>
                </a:solidFill>
                <a:latin typeface="Arial" panose="020B0604020202020204" pitchFamily="34" charset="0"/>
                <a:ea typeface="Calibri" panose="020F0502020204030204" pitchFamily="34" charset="0"/>
              </a:rPr>
              <a:t>FERC Virtual Community Resource Fair</a:t>
            </a:r>
            <a:r>
              <a:rPr lang="en-US" dirty="0">
                <a:solidFill>
                  <a:srgbClr val="000000"/>
                </a:solidFill>
                <a:latin typeface="Arial" panose="020B0604020202020204" pitchFamily="34" charset="0"/>
                <a:ea typeface="Calibri" panose="020F0502020204030204" pitchFamily="34" charset="0"/>
              </a:rPr>
              <a:t>  Times TBD. For more information, please contact </a:t>
            </a:r>
            <a:r>
              <a:rPr lang="en-US" b="1" u="sng" dirty="0">
                <a:solidFill>
                  <a:srgbClr val="F79F9C"/>
                </a:solidFill>
                <a:latin typeface="Arial" panose="020B0604020202020204" pitchFamily="34" charset="0"/>
                <a:ea typeface="Calibri" panose="020F0502020204030204" pitchFamily="34" charset="0"/>
                <a:hlinkClick r:id="rId2"/>
              </a:rPr>
              <a:t>Mchestang@mhaac.org</a:t>
            </a:r>
            <a:endParaRPr lang="en-US"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24195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Bay Area Hearing Voices Network</a:t>
            </a:r>
          </a:p>
        </p:txBody>
      </p:sp>
      <p:sp>
        <p:nvSpPr>
          <p:cNvPr id="3" name="Content Placeholder 2"/>
          <p:cNvSpPr>
            <a:spLocks noGrp="1"/>
          </p:cNvSpPr>
          <p:nvPr>
            <p:ph idx="1"/>
          </p:nvPr>
        </p:nvSpPr>
        <p:spPr/>
        <p:txBody>
          <a:bodyPr/>
          <a:lstStyle/>
          <a:p>
            <a:r>
              <a:rPr lang="en-US" dirty="0"/>
              <a:t>The Bay Area Hearing Voices Network offers four, online groups Monday-Wednesday. </a:t>
            </a:r>
            <a:r>
              <a:rPr lang="en-US" b="1" dirty="0"/>
              <a:t>To enter the on-line support group meeting go to our website: www.bayareahearingvoices.org and click on the link at the bottom of the page to the Wednesday group. </a:t>
            </a:r>
            <a:endParaRPr lang="en-US" dirty="0"/>
          </a:p>
          <a:p>
            <a:r>
              <a:rPr lang="en-US" b="1" dirty="0"/>
              <a:t>Monday Meetings: BAHVN in partnership with Berkeley Mental Health offers separate support groups for adults and family members, The 2 separate Support Groups meet Mondays from 6 to 8 pm.</a:t>
            </a:r>
          </a:p>
          <a:p>
            <a:r>
              <a:rPr lang="en-US" b="1" dirty="0"/>
              <a:t>Thursday Meeting: </a:t>
            </a:r>
            <a:endParaRPr lang="en-US" dirty="0"/>
          </a:p>
          <a:p>
            <a:r>
              <a:rPr lang="en-US" b="1" dirty="0"/>
              <a:t>The HVN Family and Friends Group </a:t>
            </a:r>
            <a:r>
              <a:rPr lang="en-US" dirty="0"/>
              <a:t>(friends, lovers, and caretakers are welcome too) meets online for 90 minutes every Thursday 3-4:30 pm PST. </a:t>
            </a:r>
          </a:p>
          <a:p>
            <a:r>
              <a:rPr lang="en-US" dirty="0"/>
              <a:t>To join contact cindy@westernmassrlc.org </a:t>
            </a:r>
            <a:r>
              <a:rPr lang="en-US" b="1" dirty="0"/>
              <a:t> </a:t>
            </a:r>
            <a:endParaRPr lang="en-US" dirty="0"/>
          </a:p>
        </p:txBody>
      </p:sp>
    </p:spTree>
    <p:extLst>
      <p:ext uri="{BB962C8B-B14F-4D97-AF65-F5344CB8AC3E}">
        <p14:creationId xmlns:p14="http://schemas.microsoft.com/office/powerpoint/2010/main" val="4225402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2590800" y="5638800"/>
            <a:ext cx="7086600" cy="762000"/>
          </a:xfrm>
          <a:effectLst>
            <a:outerShdw blurRad="50800" dist="38100" dir="2700000" algn="tl" rotWithShape="0">
              <a:prstClr val="black">
                <a:alpha val="40000"/>
              </a:prstClr>
            </a:outerShdw>
          </a:effectLst>
        </p:spPr>
        <p:txBody>
          <a:bodyPr>
            <a:normAutofit lnSpcReduction="10000"/>
          </a:bodyPr>
          <a:lstStyle/>
          <a:p>
            <a:r>
              <a:rPr lang="en-US" altLang="en-US" b="1" i="1" dirty="0">
                <a:solidFill>
                  <a:srgbClr val="000000"/>
                </a:solidFill>
                <a:latin typeface="Comic Sans MS" pitchFamily="66" charset="0"/>
              </a:rPr>
              <a:t>6333 Telegraph Avenue, Suite 102 ~ Oakland, CA 94609</a:t>
            </a:r>
          </a:p>
          <a:p>
            <a:pPr algn="ctr"/>
            <a:r>
              <a:rPr lang="en-US" altLang="en-US" b="1" i="1" dirty="0">
                <a:solidFill>
                  <a:srgbClr val="000000"/>
                </a:solidFill>
                <a:latin typeface="Comic Sans MS" pitchFamily="66" charset="0"/>
              </a:rPr>
              <a:t>www.bonitahouse.org 510-923-1099 ~ FAX 510-923-0894</a:t>
            </a:r>
          </a:p>
          <a:p>
            <a:endParaRPr lang="en-US" altLang="en-US" b="1" i="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10160" y="1066800"/>
            <a:ext cx="3713356" cy="2434683"/>
          </a:xfrm>
          <a:prstGeom prst="rect">
            <a:avLst/>
          </a:prstGeom>
        </p:spPr>
      </p:pic>
      <p:sp>
        <p:nvSpPr>
          <p:cNvPr id="3" name="TextBox 2"/>
          <p:cNvSpPr txBox="1"/>
          <p:nvPr/>
        </p:nvSpPr>
        <p:spPr>
          <a:xfrm>
            <a:off x="2590800" y="3767151"/>
            <a:ext cx="6507892" cy="923330"/>
          </a:xfrm>
          <a:prstGeom prst="rect">
            <a:avLst/>
          </a:prstGeom>
          <a:noFill/>
        </p:spPr>
        <p:txBody>
          <a:bodyPr wrap="square" rtlCol="0">
            <a:spAutoFit/>
          </a:bodyPr>
          <a:lstStyle/>
          <a:p>
            <a:pPr algn="ctr"/>
            <a:r>
              <a:rPr lang="en-US" b="1" i="1" dirty="0"/>
              <a:t>Building</a:t>
            </a:r>
            <a:r>
              <a:rPr lang="en-US" dirty="0"/>
              <a:t> </a:t>
            </a:r>
            <a:r>
              <a:rPr lang="en-US" b="1" i="1" dirty="0"/>
              <a:t>Community, Dignity, Hope, And Wellness With People Recovering From Mental Health And Substance Use Challenges</a:t>
            </a:r>
          </a:p>
        </p:txBody>
      </p:sp>
    </p:spTree>
    <p:extLst>
      <p:ext uri="{BB962C8B-B14F-4D97-AF65-F5344CB8AC3E}">
        <p14:creationId xmlns:p14="http://schemas.microsoft.com/office/powerpoint/2010/main" val="2533229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304800"/>
            <a:ext cx="7772400" cy="1447800"/>
          </a:xfrm>
          <a:effectLst>
            <a:outerShdw blurRad="50800" dist="38100" dir="2700000" algn="tl" rotWithShape="0">
              <a:prstClr val="black">
                <a:alpha val="40000"/>
              </a:prstClr>
            </a:outerShdw>
          </a:effectLst>
        </p:spPr>
        <p:txBody>
          <a:bodyPr/>
          <a:lstStyle/>
          <a:p>
            <a:r>
              <a:rPr lang="en-US" b="1" i="1" dirty="0"/>
              <a:t>Bonita House, Inc. </a:t>
            </a:r>
            <a:br>
              <a:rPr lang="en-US" b="1" i="1" dirty="0"/>
            </a:br>
            <a:r>
              <a:rPr lang="en-US" b="1" i="1" dirty="0"/>
              <a:t>Operating Principles</a:t>
            </a:r>
          </a:p>
        </p:txBody>
      </p:sp>
      <p:sp>
        <p:nvSpPr>
          <p:cNvPr id="3" name="Content Placeholder 2"/>
          <p:cNvSpPr>
            <a:spLocks noGrp="1"/>
          </p:cNvSpPr>
          <p:nvPr>
            <p:ph idx="1"/>
          </p:nvPr>
        </p:nvSpPr>
        <p:spPr>
          <a:xfrm>
            <a:off x="2209800" y="1828800"/>
            <a:ext cx="7772400" cy="4343400"/>
          </a:xfrm>
          <a:effectLst>
            <a:outerShdw blurRad="50800" dist="38100" dir="2700000" algn="tl" rotWithShape="0">
              <a:prstClr val="black">
                <a:alpha val="40000"/>
              </a:prstClr>
            </a:outerShdw>
          </a:effectLst>
        </p:spPr>
        <p:txBody>
          <a:bodyPr>
            <a:normAutofit lnSpcReduction="10000"/>
          </a:bodyPr>
          <a:lstStyle/>
          <a:p>
            <a:r>
              <a:rPr lang="en-US" sz="2400" b="1" i="1" dirty="0"/>
              <a:t>Vision based on principles of social rehabilitation and recovery-resilience.</a:t>
            </a:r>
          </a:p>
          <a:p>
            <a:r>
              <a:rPr lang="en-US" sz="2400" b="1" i="1" dirty="0"/>
              <a:t>Services tailored to unique strengths, needs, and cultural background of individual.</a:t>
            </a:r>
          </a:p>
          <a:p>
            <a:r>
              <a:rPr lang="en-US" sz="2400" b="1" i="1" dirty="0"/>
              <a:t>Recovery is possible for everyone.</a:t>
            </a:r>
          </a:p>
          <a:p>
            <a:r>
              <a:rPr lang="en-US" sz="2400" b="1" i="1" dirty="0"/>
              <a:t>Primary goal-assist consumers to regain greater control over their lives.</a:t>
            </a:r>
          </a:p>
          <a:p>
            <a:r>
              <a:rPr lang="en-US" sz="2400" b="1" i="1" dirty="0"/>
              <a:t>Our MH and SA recovery services are evidence-based, integrated, holistic, addressing biological, psychological, social aspects of behavioral health and chemical dependency.</a:t>
            </a:r>
          </a:p>
          <a:p>
            <a:endParaRPr lang="en-US" sz="2400" dirty="0"/>
          </a:p>
        </p:txBody>
      </p:sp>
      <p:pic>
        <p:nvPicPr>
          <p:cNvPr id="60420" name="Picture 4" descr="C:\Users\Lorna\AppData\Local\Microsoft\Windows\Temporary Internet Files\Content.IE5\22YF6GQH\MC900439613[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39200" y="304800"/>
            <a:ext cx="14478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612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Bonita House, Inc. Services:</a:t>
            </a:r>
          </a:p>
        </p:txBody>
      </p:sp>
      <p:sp>
        <p:nvSpPr>
          <p:cNvPr id="3" name="Content Placeholder 2"/>
          <p:cNvSpPr>
            <a:spLocks noGrp="1"/>
          </p:cNvSpPr>
          <p:nvPr>
            <p:ph sz="half" idx="1"/>
          </p:nvPr>
        </p:nvSpPr>
        <p:spPr>
          <a:xfrm>
            <a:off x="677334" y="2160588"/>
            <a:ext cx="4184035" cy="4697412"/>
          </a:xfrm>
        </p:spPr>
        <p:txBody>
          <a:bodyPr>
            <a:noAutofit/>
          </a:bodyPr>
          <a:lstStyle/>
          <a:p>
            <a:r>
              <a:rPr lang="en-US" sz="2400" b="1" dirty="0"/>
              <a:t>SIL-Supported Independent Living Program-4 locations</a:t>
            </a:r>
          </a:p>
          <a:p>
            <a:r>
              <a:rPr lang="en-US" sz="2400" b="1" dirty="0"/>
              <a:t>Case Management Services</a:t>
            </a:r>
          </a:p>
          <a:p>
            <a:r>
              <a:rPr lang="en-US" sz="2400" b="1" dirty="0" err="1"/>
              <a:t>CalWORKS</a:t>
            </a:r>
            <a:r>
              <a:rPr lang="en-US" sz="2400" b="1" dirty="0"/>
              <a:t> Treatment Employment Services</a:t>
            </a:r>
          </a:p>
          <a:p>
            <a:r>
              <a:rPr lang="en-US" sz="2400" b="1" dirty="0"/>
              <a:t>Alameda Alliance</a:t>
            </a:r>
          </a:p>
          <a:p>
            <a:r>
              <a:rPr lang="en-US" sz="2400" b="1" dirty="0"/>
              <a:t>Training Coordination Services</a:t>
            </a:r>
          </a:p>
          <a:p>
            <a:r>
              <a:rPr lang="en-US" sz="2400" b="1" dirty="0"/>
              <a:t>Medication Services</a:t>
            </a:r>
          </a:p>
        </p:txBody>
      </p:sp>
      <p:sp>
        <p:nvSpPr>
          <p:cNvPr id="4" name="Content Placeholder 3"/>
          <p:cNvSpPr>
            <a:spLocks noGrp="1"/>
          </p:cNvSpPr>
          <p:nvPr>
            <p:ph sz="half" idx="2"/>
          </p:nvPr>
        </p:nvSpPr>
        <p:spPr/>
        <p:txBody>
          <a:bodyPr>
            <a:normAutofit fontScale="92500" lnSpcReduction="10000"/>
          </a:bodyPr>
          <a:lstStyle/>
          <a:p>
            <a:r>
              <a:rPr lang="en-US" sz="2400" b="1" dirty="0"/>
              <a:t>Wellness Centers: Casa Ubuntu-</a:t>
            </a:r>
            <a:r>
              <a:rPr lang="en-US" sz="2400" b="1" dirty="0" err="1"/>
              <a:t>Eastmont</a:t>
            </a:r>
            <a:r>
              <a:rPr lang="en-US" sz="2400" b="1" dirty="0"/>
              <a:t> Mall</a:t>
            </a:r>
          </a:p>
          <a:p>
            <a:r>
              <a:rPr lang="en-US" sz="2400" b="1" dirty="0"/>
              <a:t>Berkeley Wellness Center</a:t>
            </a:r>
          </a:p>
          <a:p>
            <a:r>
              <a:rPr lang="en-US" sz="2400" b="1" dirty="0"/>
              <a:t>Community Assertive Treatment Team-CATT</a:t>
            </a:r>
          </a:p>
          <a:p>
            <a:r>
              <a:rPr lang="en-US" sz="2400" b="1" dirty="0"/>
              <a:t>1410 Dual Dg Residential Program</a:t>
            </a:r>
          </a:p>
          <a:p>
            <a:r>
              <a:rPr lang="en-US" sz="2400" b="1" dirty="0"/>
              <a:t>In HOME Outreach  Team</a:t>
            </a:r>
          </a:p>
          <a:p>
            <a:r>
              <a:rPr lang="en-US" sz="2400" b="1" dirty="0"/>
              <a:t>UCSF Psych Nurse Training site</a:t>
            </a:r>
          </a:p>
        </p:txBody>
      </p:sp>
    </p:spTree>
    <p:extLst>
      <p:ext uri="{BB962C8B-B14F-4D97-AF65-F5344CB8AC3E}">
        <p14:creationId xmlns:p14="http://schemas.microsoft.com/office/powerpoint/2010/main" val="3036898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dir="2700000" algn="tl" rotWithShape="0">
              <a:prstClr val="black">
                <a:alpha val="40000"/>
              </a:prstClr>
            </a:outerShdw>
          </a:effectLst>
        </p:spPr>
        <p:txBody>
          <a:bodyPr/>
          <a:lstStyle/>
          <a:p>
            <a:r>
              <a:rPr lang="en-US" sz="4000" b="1" i="1" dirty="0"/>
              <a:t>Treatment Approaches</a:t>
            </a:r>
          </a:p>
        </p:txBody>
      </p:sp>
      <p:sp>
        <p:nvSpPr>
          <p:cNvPr id="3" name="Content Placeholder 2"/>
          <p:cNvSpPr>
            <a:spLocks noGrp="1"/>
          </p:cNvSpPr>
          <p:nvPr>
            <p:ph idx="1"/>
          </p:nvPr>
        </p:nvSpPr>
        <p:spPr>
          <a:effectLst>
            <a:outerShdw blurRad="50800" dist="38100" dir="2700000" algn="tl" rotWithShape="0">
              <a:prstClr val="black">
                <a:alpha val="40000"/>
              </a:prstClr>
            </a:outerShdw>
          </a:effectLst>
        </p:spPr>
        <p:txBody>
          <a:bodyPr/>
          <a:lstStyle/>
          <a:p>
            <a:r>
              <a:rPr lang="en-US" b="1" i="1" dirty="0"/>
              <a:t>Integrated Dual Diagnosis Treatment (IDDT)</a:t>
            </a:r>
          </a:p>
          <a:p>
            <a:r>
              <a:rPr lang="en-US" b="1" i="1" dirty="0"/>
              <a:t>States of Change and Stages of Treatment</a:t>
            </a:r>
          </a:p>
          <a:p>
            <a:r>
              <a:rPr lang="en-US" b="1" i="1" dirty="0"/>
              <a:t>Trauma Informed Care</a:t>
            </a:r>
          </a:p>
          <a:p>
            <a:r>
              <a:rPr lang="en-US" b="1" i="1" dirty="0"/>
              <a:t>Peer Support Services</a:t>
            </a:r>
          </a:p>
          <a:p>
            <a:r>
              <a:rPr lang="en-US" b="1" i="1" dirty="0"/>
              <a:t>Dialectical Behavior Therapy  (DBT)</a:t>
            </a:r>
          </a:p>
          <a:p>
            <a:r>
              <a:rPr lang="en-US" b="1" i="1" dirty="0"/>
              <a:t>Motivational Interviewing</a:t>
            </a:r>
          </a:p>
          <a:p>
            <a:r>
              <a:rPr lang="en-US" b="1" i="1" dirty="0"/>
              <a:t>Seeking Safety</a:t>
            </a:r>
          </a:p>
          <a:p>
            <a:r>
              <a:rPr lang="en-US" b="1" i="1" dirty="0"/>
              <a:t>Smoking Cessation</a:t>
            </a:r>
          </a:p>
          <a:p>
            <a:r>
              <a:rPr lang="en-US" b="1" i="1" dirty="0"/>
              <a:t>Emotional Emancipation Circles</a:t>
            </a:r>
          </a:p>
        </p:txBody>
      </p:sp>
    </p:spTree>
    <p:extLst>
      <p:ext uri="{BB962C8B-B14F-4D97-AF65-F5344CB8AC3E}">
        <p14:creationId xmlns:p14="http://schemas.microsoft.com/office/powerpoint/2010/main" val="2995290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Mental Illness</a:t>
            </a:r>
          </a:p>
        </p:txBody>
      </p:sp>
      <p:sp>
        <p:nvSpPr>
          <p:cNvPr id="4" name="Rectangle 1"/>
          <p:cNvSpPr>
            <a:spLocks noGrp="1" noChangeArrowheads="1"/>
          </p:cNvSpPr>
          <p:nvPr>
            <p:ph idx="1"/>
          </p:nvPr>
        </p:nvSpPr>
        <p:spPr bwMode="auto">
          <a:xfrm>
            <a:off x="506441" y="2412338"/>
            <a:ext cx="10611325" cy="226215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a:ln>
                  <a:noFill/>
                </a:ln>
                <a:solidFill>
                  <a:srgbClr val="002D72"/>
                </a:solidFill>
                <a:effectLst/>
              </a:rPr>
              <a:t>Mental illness is nothing to be ashamed of. It is a medical problem, just like heart disease or diabetes.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rgbClr val="111111"/>
              </a:solidFill>
              <a:effectLst/>
              <a:latin typeface="roboto"/>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a:ln>
                  <a:noFill/>
                </a:ln>
                <a:solidFill>
                  <a:srgbClr val="111111"/>
                </a:solidFill>
                <a:effectLst/>
                <a:latin typeface="roboto"/>
              </a:rPr>
              <a:t>Mental illnesses are health conditions involving changes in emotion, thinking or behavior (or a </a:t>
            </a:r>
            <a:r>
              <a:rPr lang="en-US" altLang="en-US" sz="2000" b="1" i="1" dirty="0">
                <a:solidFill>
                  <a:srgbClr val="111111"/>
                </a:solidFill>
                <a:latin typeface="roboto"/>
              </a:rPr>
              <a:t>c</a:t>
            </a:r>
            <a:r>
              <a:rPr kumimoji="0" lang="en-US" altLang="en-US" sz="2000" b="1" i="1" u="none" strike="noStrike" cap="none" normalizeH="0" baseline="0" dirty="0">
                <a:ln>
                  <a:noFill/>
                </a:ln>
                <a:solidFill>
                  <a:srgbClr val="111111"/>
                </a:solidFill>
                <a:effectLst/>
                <a:latin typeface="roboto"/>
              </a:rPr>
              <a:t>ombination of these).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1" u="none" strike="noStrike" cap="none" normalizeH="0" baseline="0" dirty="0">
                <a:ln>
                  <a:noFill/>
                </a:ln>
                <a:solidFill>
                  <a:srgbClr val="111111"/>
                </a:solidFill>
                <a:effectLst/>
                <a:latin typeface="roboto"/>
              </a:rPr>
              <a:t>Mental illnesses are associated with distress and/or problems functioning in social, work or family activities.</a:t>
            </a:r>
            <a:endParaRPr kumimoji="0" lang="en-US" altLang="en-US" sz="3200" b="1" i="1"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688732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Health/Health/Quality of Life</a:t>
            </a:r>
          </a:p>
        </p:txBody>
      </p:sp>
      <p:sp>
        <p:nvSpPr>
          <p:cNvPr id="3" name="Content Placeholder 2"/>
          <p:cNvSpPr>
            <a:spLocks noGrp="1"/>
          </p:cNvSpPr>
          <p:nvPr>
            <p:ph idx="1"/>
          </p:nvPr>
        </p:nvSpPr>
        <p:spPr/>
        <p:txBody>
          <a:bodyPr/>
          <a:lstStyle/>
          <a:p>
            <a:r>
              <a:rPr lang="en-US" b="1" i="1" dirty="0"/>
              <a:t>Mental health includes our emotional, psychological, and social well-being. It affects how we think, feel, and act. It also helps determine how we handle stress, relate to others, and make healthy choices. Mental health is important at every stage of life, from childhood and adolescence through adulthood</a:t>
            </a:r>
            <a:r>
              <a:rPr lang="en-US" dirty="0"/>
              <a:t>.</a:t>
            </a:r>
          </a:p>
        </p:txBody>
      </p:sp>
    </p:spTree>
    <p:extLst>
      <p:ext uri="{BB962C8B-B14F-4D97-AF65-F5344CB8AC3E}">
        <p14:creationId xmlns:p14="http://schemas.microsoft.com/office/powerpoint/2010/main" val="3093498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Equality vs. Equity</a:t>
            </a:r>
          </a:p>
        </p:txBody>
      </p:sp>
      <p:sp>
        <p:nvSpPr>
          <p:cNvPr id="3" name="Text Placeholder 2"/>
          <p:cNvSpPr>
            <a:spLocks noGrp="1"/>
          </p:cNvSpPr>
          <p:nvPr>
            <p:ph type="body" idx="1"/>
          </p:nvPr>
        </p:nvSpPr>
        <p:spPr/>
        <p:txBody>
          <a:bodyPr/>
          <a:lstStyle/>
          <a:p>
            <a:r>
              <a:rPr lang="en-US" dirty="0"/>
              <a:t>Equality</a:t>
            </a:r>
          </a:p>
        </p:txBody>
      </p:sp>
      <p:sp>
        <p:nvSpPr>
          <p:cNvPr id="4" name="Content Placeholder 3"/>
          <p:cNvSpPr>
            <a:spLocks noGrp="1"/>
          </p:cNvSpPr>
          <p:nvPr>
            <p:ph sz="half" idx="2"/>
          </p:nvPr>
        </p:nvSpPr>
        <p:spPr/>
        <p:txBody>
          <a:bodyPr/>
          <a:lstStyle/>
          <a:p>
            <a:r>
              <a:rPr lang="en-US" dirty="0"/>
              <a:t>Equality, in contrast, aims to ensure that everyone gets the same things in order to enjoy full, healthy lives. </a:t>
            </a:r>
          </a:p>
        </p:txBody>
      </p:sp>
      <p:sp>
        <p:nvSpPr>
          <p:cNvPr id="5" name="Text Placeholder 4"/>
          <p:cNvSpPr>
            <a:spLocks noGrp="1"/>
          </p:cNvSpPr>
          <p:nvPr>
            <p:ph type="body" sz="quarter" idx="3"/>
          </p:nvPr>
        </p:nvSpPr>
        <p:spPr/>
        <p:txBody>
          <a:bodyPr/>
          <a:lstStyle/>
          <a:p>
            <a:r>
              <a:rPr lang="en-US" dirty="0"/>
              <a:t>Equity</a:t>
            </a:r>
          </a:p>
        </p:txBody>
      </p:sp>
      <p:sp>
        <p:nvSpPr>
          <p:cNvPr id="6" name="Content Placeholder 5"/>
          <p:cNvSpPr>
            <a:spLocks noGrp="1"/>
          </p:cNvSpPr>
          <p:nvPr>
            <p:ph sz="quarter" idx="4"/>
          </p:nvPr>
        </p:nvSpPr>
        <p:spPr/>
        <p:txBody>
          <a:bodyPr/>
          <a:lstStyle/>
          <a:p>
            <a:r>
              <a:rPr lang="en-US" dirty="0"/>
              <a:t>Equity involves trying to understand and give people what they need to enjoy full, healthy lives.</a:t>
            </a:r>
          </a:p>
        </p:txBody>
      </p:sp>
    </p:spTree>
    <p:extLst>
      <p:ext uri="{BB962C8B-B14F-4D97-AF65-F5344CB8AC3E}">
        <p14:creationId xmlns:p14="http://schemas.microsoft.com/office/powerpoint/2010/main" val="691699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62722"/>
          </a:xfrm>
        </p:spPr>
        <p:txBody>
          <a:bodyPr>
            <a:normAutofit/>
          </a:bodyPr>
          <a:lstStyle/>
          <a:p>
            <a:r>
              <a:rPr lang="en-US" dirty="0"/>
              <a:t>Utilize Services/Management Strategies</a:t>
            </a:r>
          </a:p>
        </p:txBody>
      </p:sp>
      <p:sp>
        <p:nvSpPr>
          <p:cNvPr id="3" name="Content Placeholder 2"/>
          <p:cNvSpPr>
            <a:spLocks noGrp="1"/>
          </p:cNvSpPr>
          <p:nvPr>
            <p:ph idx="1"/>
          </p:nvPr>
        </p:nvSpPr>
        <p:spPr>
          <a:xfrm>
            <a:off x="677334" y="1739591"/>
            <a:ext cx="8596668" cy="4301772"/>
          </a:xfrm>
        </p:spPr>
        <p:txBody>
          <a:bodyPr>
            <a:normAutofit fontScale="92500" lnSpcReduction="20000"/>
          </a:bodyPr>
          <a:lstStyle/>
          <a:p>
            <a:r>
              <a:rPr lang="en-US" dirty="0"/>
              <a:t>Stigma-Leave it by the wayside</a:t>
            </a:r>
          </a:p>
          <a:p>
            <a:r>
              <a:rPr lang="en-US" dirty="0"/>
              <a:t>Seek Help/Guidance/Prevention Services ( Mental Health First Aid Training)</a:t>
            </a:r>
          </a:p>
          <a:p>
            <a:r>
              <a:rPr lang="en-US" dirty="0"/>
              <a:t>ACBH-Alameda County Behavioral Health Care/Mental Health</a:t>
            </a:r>
          </a:p>
          <a:p>
            <a:pPr lvl="1"/>
            <a:r>
              <a:rPr lang="en-US" dirty="0"/>
              <a:t>tel:1-800-491-9099</a:t>
            </a:r>
            <a:endParaRPr lang="en-US" sz="1800" dirty="0"/>
          </a:p>
          <a:p>
            <a:r>
              <a:rPr lang="en-US" sz="1900" dirty="0"/>
              <a:t>Substance Use Services</a:t>
            </a:r>
            <a:r>
              <a:rPr lang="en-US" sz="2000" dirty="0"/>
              <a:t>-tel:</a:t>
            </a:r>
            <a:r>
              <a:rPr lang="en-US" sz="1900" dirty="0"/>
              <a:t>1-844-682-7215</a:t>
            </a:r>
          </a:p>
          <a:p>
            <a:r>
              <a:rPr lang="en-US" dirty="0"/>
              <a:t>Optimize Support Groups-African American Family Network &amp; Community/Faith Based Information/Education Programs/Events. Connect with Public Health List </a:t>
            </a:r>
            <a:r>
              <a:rPr lang="en-US" dirty="0" err="1"/>
              <a:t>serves,i.e</a:t>
            </a:r>
            <a:r>
              <a:rPr lang="en-US" dirty="0"/>
              <a:t>. CDC</a:t>
            </a:r>
          </a:p>
          <a:p>
            <a:r>
              <a:rPr lang="en-US" dirty="0"/>
              <a:t>Engage fitness options/Meditate</a:t>
            </a:r>
          </a:p>
          <a:p>
            <a:r>
              <a:rPr lang="en-US" dirty="0"/>
              <a:t>Positive Social Media Outlets/access CBO/Faith based newsletters when possible</a:t>
            </a:r>
          </a:p>
          <a:p>
            <a:r>
              <a:rPr lang="en-US" dirty="0"/>
              <a:t>AC Care Connect is an initiative of the Alameda County Health Care Services Agency (HCSA) to improve care for </a:t>
            </a:r>
            <a:r>
              <a:rPr lang="en-US" dirty="0" err="1"/>
              <a:t>Medi</a:t>
            </a:r>
            <a:r>
              <a:rPr lang="en-US" dirty="0"/>
              <a:t>-Cal eligible residents who face the most difficult combination of physical health, mental health, and housing challenges. http://accareconnect.org/</a:t>
            </a:r>
          </a:p>
        </p:txBody>
      </p:sp>
    </p:spTree>
    <p:extLst>
      <p:ext uri="{BB962C8B-B14F-4D97-AF65-F5344CB8AC3E}">
        <p14:creationId xmlns:p14="http://schemas.microsoft.com/office/powerpoint/2010/main" val="5349832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354</TotalTime>
  <Words>1741</Words>
  <Application>Microsoft Office PowerPoint</Application>
  <PresentationFormat>Widescreen</PresentationFormat>
  <Paragraphs>144</Paragraphs>
  <Slides>18</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Book Antiqua</vt:lpstr>
      <vt:lpstr>Calibri</vt:lpstr>
      <vt:lpstr>Comic Sans MS</vt:lpstr>
      <vt:lpstr>roboto</vt:lpstr>
      <vt:lpstr>Times New Roman</vt:lpstr>
      <vt:lpstr>Trebuchet MS</vt:lpstr>
      <vt:lpstr>Wingdings 3</vt:lpstr>
      <vt:lpstr>Facet</vt:lpstr>
      <vt:lpstr>Mental Health Month</vt:lpstr>
      <vt:lpstr>PowerPoint Presentation</vt:lpstr>
      <vt:lpstr>Bonita House, Inc.  Operating Principles</vt:lpstr>
      <vt:lpstr>Bonita House, Inc. Services:</vt:lpstr>
      <vt:lpstr>Treatment Approaches</vt:lpstr>
      <vt:lpstr>Mental Illness</vt:lpstr>
      <vt:lpstr>Mental Health/Health/Quality of Life</vt:lpstr>
      <vt:lpstr>Equality vs. Equity</vt:lpstr>
      <vt:lpstr>Utilize Services/Management Strategies</vt:lpstr>
      <vt:lpstr>Community Resources</vt:lpstr>
      <vt:lpstr>Community Resources 2</vt:lpstr>
      <vt:lpstr>African American Community Resources</vt:lpstr>
      <vt:lpstr>FAMILY RESOURCE EDUCATION CENTER (FERC) Warm Line-8878-896-3372</vt:lpstr>
      <vt:lpstr>PowerPoint Presentation</vt:lpstr>
      <vt:lpstr>PowerPoint Presentation</vt:lpstr>
      <vt:lpstr>PowerPoint Presentation</vt:lpstr>
      <vt:lpstr>PowerPoint Presentation</vt:lpstr>
      <vt:lpstr>Bay Area Hearing Voices Network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Month</dc:title>
  <dc:creator>Lorna Jones</dc:creator>
  <cp:lastModifiedBy>Male, Melissa, BOS Dist5</cp:lastModifiedBy>
  <cp:revision>44</cp:revision>
  <dcterms:created xsi:type="dcterms:W3CDTF">2021-05-03T20:03:56Z</dcterms:created>
  <dcterms:modified xsi:type="dcterms:W3CDTF">2021-06-09T19:54:59Z</dcterms:modified>
</cp:coreProperties>
</file>