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6" r:id="rId1"/>
  </p:sldMasterIdLst>
  <p:notesMasterIdLst>
    <p:notesMasterId r:id="rId14"/>
  </p:notesMasterIdLst>
  <p:sldIdLst>
    <p:sldId id="256" r:id="rId2"/>
    <p:sldId id="257" r:id="rId3"/>
    <p:sldId id="460" r:id="rId4"/>
    <p:sldId id="270" r:id="rId5"/>
    <p:sldId id="461" r:id="rId6"/>
    <p:sldId id="365" r:id="rId7"/>
    <p:sldId id="462" r:id="rId8"/>
    <p:sldId id="371" r:id="rId9"/>
    <p:sldId id="277" r:id="rId10"/>
    <p:sldId id="262" r:id="rId11"/>
    <p:sldId id="258" r:id="rId12"/>
    <p:sldId id="45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CFFF"/>
    <a:srgbClr val="FBF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36" autoAdjust="0"/>
    <p:restoredTop sz="56000" autoAdjust="0"/>
  </p:normalViewPr>
  <p:slideViewPr>
    <p:cSldViewPr snapToGrid="0">
      <p:cViewPr varScale="1">
        <p:scale>
          <a:sx n="69" d="100"/>
          <a:sy n="69" d="100"/>
        </p:scale>
        <p:origin x="10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6" d="100"/>
          <a:sy n="106" d="100"/>
        </p:scale>
        <p:origin x="2502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F96493-1615-463C-B581-17BB5A340566}" type="doc">
      <dgm:prSet loTypeId="urn:microsoft.com/office/officeart/2005/8/layout/radial6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CE82747-D009-494A-8B0F-314ED1C22D17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Bio</a:t>
          </a:r>
          <a:endParaRPr lang="en-US" sz="1200" b="1" dirty="0">
            <a:solidFill>
              <a:schemeClr val="tx1"/>
            </a:solidFill>
          </a:endParaRPr>
        </a:p>
      </dgm:t>
    </dgm:pt>
    <dgm:pt modelId="{CA120913-B3B4-43D7-A7FC-A385C39C8AA7}" type="parTrans" cxnId="{59F1137F-5F5C-49E5-8EDF-409F91103F9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CE0C1E3-4D44-4C2C-AE37-8732B2FC947E}" type="sibTrans" cxnId="{59F1137F-5F5C-49E5-8EDF-409F91103F9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0C81CFC-1016-4103-963A-AE9304519A36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Spirit</a:t>
          </a:r>
          <a:endParaRPr lang="en-US" sz="1200" b="1" dirty="0">
            <a:solidFill>
              <a:schemeClr val="tx1"/>
            </a:solidFill>
          </a:endParaRPr>
        </a:p>
      </dgm:t>
    </dgm:pt>
    <dgm:pt modelId="{DD867FAF-B399-467C-8027-F6BCC446130F}" type="parTrans" cxnId="{48C7B449-B32D-4ABA-B25B-0EED88C7075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51D90B7-B03F-4853-A4DD-E3AFEFD12F99}" type="sibTrans" cxnId="{48C7B449-B32D-4ABA-B25B-0EED88C7075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205E97B-940B-496A-84F4-76A3D222915C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Social</a:t>
          </a:r>
          <a:endParaRPr lang="en-US" sz="2400" b="1" dirty="0">
            <a:solidFill>
              <a:schemeClr val="tx1"/>
            </a:solidFill>
          </a:endParaRPr>
        </a:p>
      </dgm:t>
    </dgm:pt>
    <dgm:pt modelId="{5F62EF98-99F7-4556-A668-DEEDA6034F09}" type="sibTrans" cxnId="{AB34138C-D7A1-4FB2-A29E-24D1FECA4C2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EFDDE12-8D70-4428-84A9-5CA8E2EDF01E}" type="parTrans" cxnId="{AB34138C-D7A1-4FB2-A29E-24D1FECA4C2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7908AA0-1CBF-43CE-AD26-06BE83576367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Psych</a:t>
          </a:r>
          <a:endParaRPr lang="en-US" sz="1200" b="1" dirty="0">
            <a:solidFill>
              <a:schemeClr val="tx1"/>
            </a:solidFill>
          </a:endParaRPr>
        </a:p>
      </dgm:t>
    </dgm:pt>
    <dgm:pt modelId="{C07C4DCA-ECEF-4A75-BE45-F81722D82884}" type="sibTrans" cxnId="{8ECCF6B7-AE5C-4EE7-8337-15548BCE2B4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E7F0B3F-55C3-491B-95B2-5C9131A1B416}" type="parTrans" cxnId="{8ECCF6B7-AE5C-4EE7-8337-15548BCE2B4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09781F0-9AA7-498F-A814-A65ED470DE3E}">
      <dgm:prSet phldrT="[Text]" custT="1"/>
      <dgm:spPr/>
      <dgm:t>
        <a:bodyPr/>
        <a:lstStyle/>
        <a:p>
          <a:r>
            <a:rPr lang="en-US" sz="1050" b="1" cap="all" baseline="0" dirty="0">
              <a:solidFill>
                <a:schemeClr val="tx1"/>
              </a:solidFill>
            </a:rPr>
            <a:t>holistic Care &amp; Wellness</a:t>
          </a:r>
        </a:p>
      </dgm:t>
    </dgm:pt>
    <dgm:pt modelId="{076C8BD0-68A4-4431-9994-27CC4640029B}" type="sibTrans" cxnId="{C110FC0A-4524-4917-B4CD-E7801C9DEAD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E474145-20B0-4EFC-965D-3AA9D5DFB1F5}" type="parTrans" cxnId="{C110FC0A-4524-4917-B4CD-E7801C9DEAD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B09C3D8-BD8A-439F-ACC0-E9BC46662F6F}" type="pres">
      <dgm:prSet presAssocID="{FFF96493-1615-463C-B581-17BB5A34056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29806ED-47CF-4B8F-B5B4-6D96DBFEF528}" type="pres">
      <dgm:prSet presAssocID="{009781F0-9AA7-498F-A814-A65ED470DE3E}" presName="centerShape" presStyleLbl="node0" presStyleIdx="0" presStyleCnt="1"/>
      <dgm:spPr/>
    </dgm:pt>
    <dgm:pt modelId="{92F63945-5489-40FF-8891-07E6B87CD739}" type="pres">
      <dgm:prSet presAssocID="{3CE82747-D009-494A-8B0F-314ED1C22D17}" presName="node" presStyleLbl="node1" presStyleIdx="0" presStyleCnt="4" custScaleX="174797">
        <dgm:presLayoutVars>
          <dgm:bulletEnabled val="1"/>
        </dgm:presLayoutVars>
      </dgm:prSet>
      <dgm:spPr/>
    </dgm:pt>
    <dgm:pt modelId="{50A534D2-F248-4FBC-954B-F18489EF71F8}" type="pres">
      <dgm:prSet presAssocID="{3CE82747-D009-494A-8B0F-314ED1C22D17}" presName="dummy" presStyleCnt="0"/>
      <dgm:spPr/>
    </dgm:pt>
    <dgm:pt modelId="{B638FC41-9C8C-4564-908E-FEA36A003FCE}" type="pres">
      <dgm:prSet presAssocID="{4CE0C1E3-4D44-4C2C-AE37-8732B2FC947E}" presName="sibTrans" presStyleLbl="sibTrans2D1" presStyleIdx="0" presStyleCnt="4"/>
      <dgm:spPr/>
    </dgm:pt>
    <dgm:pt modelId="{4019A8BA-3444-4542-9A20-D2146C929428}" type="pres">
      <dgm:prSet presAssocID="{57908AA0-1CBF-43CE-AD26-06BE83576367}" presName="node" presStyleLbl="node1" presStyleIdx="1" presStyleCnt="4" custScaleX="159027">
        <dgm:presLayoutVars>
          <dgm:bulletEnabled val="1"/>
        </dgm:presLayoutVars>
      </dgm:prSet>
      <dgm:spPr/>
    </dgm:pt>
    <dgm:pt modelId="{5541C4D2-5305-4A01-B710-D7299B2757FB}" type="pres">
      <dgm:prSet presAssocID="{57908AA0-1CBF-43CE-AD26-06BE83576367}" presName="dummy" presStyleCnt="0"/>
      <dgm:spPr/>
    </dgm:pt>
    <dgm:pt modelId="{23B4099C-6758-4866-A5F8-CC7F37607D0F}" type="pres">
      <dgm:prSet presAssocID="{C07C4DCA-ECEF-4A75-BE45-F81722D82884}" presName="sibTrans" presStyleLbl="sibTrans2D1" presStyleIdx="1" presStyleCnt="4"/>
      <dgm:spPr/>
    </dgm:pt>
    <dgm:pt modelId="{3D238CC3-8615-4211-8050-23C929F3283A}" type="pres">
      <dgm:prSet presAssocID="{1205E97B-940B-496A-84F4-76A3D222915C}" presName="node" presStyleLbl="node1" presStyleIdx="2" presStyleCnt="4" custScaleX="157711">
        <dgm:presLayoutVars>
          <dgm:bulletEnabled val="1"/>
        </dgm:presLayoutVars>
      </dgm:prSet>
      <dgm:spPr/>
    </dgm:pt>
    <dgm:pt modelId="{351FBEE6-C41E-42F3-BDCE-53C7E375C69B}" type="pres">
      <dgm:prSet presAssocID="{1205E97B-940B-496A-84F4-76A3D222915C}" presName="dummy" presStyleCnt="0"/>
      <dgm:spPr/>
    </dgm:pt>
    <dgm:pt modelId="{910C5F62-1ECE-47E9-AFF0-D237EC709DDB}" type="pres">
      <dgm:prSet presAssocID="{5F62EF98-99F7-4556-A668-DEEDA6034F09}" presName="sibTrans" presStyleLbl="sibTrans2D1" presStyleIdx="2" presStyleCnt="4"/>
      <dgm:spPr/>
    </dgm:pt>
    <dgm:pt modelId="{AC0E6AD9-E479-4CDF-92EC-5075CA077E11}" type="pres">
      <dgm:prSet presAssocID="{A0C81CFC-1016-4103-963A-AE9304519A36}" presName="node" presStyleLbl="node1" presStyleIdx="3" presStyleCnt="4" custScaleX="161392">
        <dgm:presLayoutVars>
          <dgm:bulletEnabled val="1"/>
        </dgm:presLayoutVars>
      </dgm:prSet>
      <dgm:spPr/>
    </dgm:pt>
    <dgm:pt modelId="{74096DA4-9133-4725-9F1B-645BF4322F37}" type="pres">
      <dgm:prSet presAssocID="{A0C81CFC-1016-4103-963A-AE9304519A36}" presName="dummy" presStyleCnt="0"/>
      <dgm:spPr/>
    </dgm:pt>
    <dgm:pt modelId="{47CB71DF-7D01-4251-91E3-76EF26D83109}" type="pres">
      <dgm:prSet presAssocID="{B51D90B7-B03F-4853-A4DD-E3AFEFD12F99}" presName="sibTrans" presStyleLbl="sibTrans2D1" presStyleIdx="3" presStyleCnt="4"/>
      <dgm:spPr/>
    </dgm:pt>
  </dgm:ptLst>
  <dgm:cxnLst>
    <dgm:cxn modelId="{07F19703-55C9-4CED-B0F1-41D2DA931A30}" type="presOf" srcId="{A0C81CFC-1016-4103-963A-AE9304519A36}" destId="{AC0E6AD9-E479-4CDF-92EC-5075CA077E11}" srcOrd="0" destOrd="0" presId="urn:microsoft.com/office/officeart/2005/8/layout/radial6"/>
    <dgm:cxn modelId="{C110FC0A-4524-4917-B4CD-E7801C9DEADC}" srcId="{FFF96493-1615-463C-B581-17BB5A340566}" destId="{009781F0-9AA7-498F-A814-A65ED470DE3E}" srcOrd="0" destOrd="0" parTransId="{2E474145-20B0-4EFC-965D-3AA9D5DFB1F5}" sibTransId="{076C8BD0-68A4-4431-9994-27CC4640029B}"/>
    <dgm:cxn modelId="{9444201B-9F0C-4220-99F2-4CEDC5A6882D}" type="presOf" srcId="{FFF96493-1615-463C-B581-17BB5A340566}" destId="{6B09C3D8-BD8A-439F-ACC0-E9BC46662F6F}" srcOrd="0" destOrd="0" presId="urn:microsoft.com/office/officeart/2005/8/layout/radial6"/>
    <dgm:cxn modelId="{6D709D28-45B1-4C4B-9C83-F173C1161CE9}" type="presOf" srcId="{3CE82747-D009-494A-8B0F-314ED1C22D17}" destId="{92F63945-5489-40FF-8891-07E6B87CD739}" srcOrd="0" destOrd="0" presId="urn:microsoft.com/office/officeart/2005/8/layout/radial6"/>
    <dgm:cxn modelId="{48C7B449-B32D-4ABA-B25B-0EED88C70758}" srcId="{009781F0-9AA7-498F-A814-A65ED470DE3E}" destId="{A0C81CFC-1016-4103-963A-AE9304519A36}" srcOrd="3" destOrd="0" parTransId="{DD867FAF-B399-467C-8027-F6BCC446130F}" sibTransId="{B51D90B7-B03F-4853-A4DD-E3AFEFD12F99}"/>
    <dgm:cxn modelId="{801E1672-7387-4980-ADE1-204FD9F0554D}" type="presOf" srcId="{C07C4DCA-ECEF-4A75-BE45-F81722D82884}" destId="{23B4099C-6758-4866-A5F8-CC7F37607D0F}" srcOrd="0" destOrd="0" presId="urn:microsoft.com/office/officeart/2005/8/layout/radial6"/>
    <dgm:cxn modelId="{5DE8C47B-B565-4746-BE03-D6CBAFCE7A08}" type="presOf" srcId="{B51D90B7-B03F-4853-A4DD-E3AFEFD12F99}" destId="{47CB71DF-7D01-4251-91E3-76EF26D83109}" srcOrd="0" destOrd="0" presId="urn:microsoft.com/office/officeart/2005/8/layout/radial6"/>
    <dgm:cxn modelId="{59F1137F-5F5C-49E5-8EDF-409F91103F97}" srcId="{009781F0-9AA7-498F-A814-A65ED470DE3E}" destId="{3CE82747-D009-494A-8B0F-314ED1C22D17}" srcOrd="0" destOrd="0" parTransId="{CA120913-B3B4-43D7-A7FC-A385C39C8AA7}" sibTransId="{4CE0C1E3-4D44-4C2C-AE37-8732B2FC947E}"/>
    <dgm:cxn modelId="{AB34138C-D7A1-4FB2-A29E-24D1FECA4C2B}" srcId="{009781F0-9AA7-498F-A814-A65ED470DE3E}" destId="{1205E97B-940B-496A-84F4-76A3D222915C}" srcOrd="2" destOrd="0" parTransId="{2EFDDE12-8D70-4428-84A9-5CA8E2EDF01E}" sibTransId="{5F62EF98-99F7-4556-A668-DEEDA6034F09}"/>
    <dgm:cxn modelId="{4F9F95A1-AF62-4569-8891-2AB6F26F83DD}" type="presOf" srcId="{1205E97B-940B-496A-84F4-76A3D222915C}" destId="{3D238CC3-8615-4211-8050-23C929F3283A}" srcOrd="0" destOrd="0" presId="urn:microsoft.com/office/officeart/2005/8/layout/radial6"/>
    <dgm:cxn modelId="{9AAB80A5-108D-40E5-997E-BB8B38F107FF}" type="presOf" srcId="{4CE0C1E3-4D44-4C2C-AE37-8732B2FC947E}" destId="{B638FC41-9C8C-4564-908E-FEA36A003FCE}" srcOrd="0" destOrd="0" presId="urn:microsoft.com/office/officeart/2005/8/layout/radial6"/>
    <dgm:cxn modelId="{8ECCF6B7-AE5C-4EE7-8337-15548BCE2B4D}" srcId="{009781F0-9AA7-498F-A814-A65ED470DE3E}" destId="{57908AA0-1CBF-43CE-AD26-06BE83576367}" srcOrd="1" destOrd="0" parTransId="{EE7F0B3F-55C3-491B-95B2-5C9131A1B416}" sibTransId="{C07C4DCA-ECEF-4A75-BE45-F81722D82884}"/>
    <dgm:cxn modelId="{87B1A1D4-BA98-4AB5-9C7C-E071E64E71CB}" type="presOf" srcId="{57908AA0-1CBF-43CE-AD26-06BE83576367}" destId="{4019A8BA-3444-4542-9A20-D2146C929428}" srcOrd="0" destOrd="0" presId="urn:microsoft.com/office/officeart/2005/8/layout/radial6"/>
    <dgm:cxn modelId="{EE0A35E9-BACD-487D-96A9-3A22D54B7211}" type="presOf" srcId="{5F62EF98-99F7-4556-A668-DEEDA6034F09}" destId="{910C5F62-1ECE-47E9-AFF0-D237EC709DDB}" srcOrd="0" destOrd="0" presId="urn:microsoft.com/office/officeart/2005/8/layout/radial6"/>
    <dgm:cxn modelId="{BDD899F2-BD7D-4469-832A-B1C02678803D}" type="presOf" srcId="{009781F0-9AA7-498F-A814-A65ED470DE3E}" destId="{329806ED-47CF-4B8F-B5B4-6D96DBFEF528}" srcOrd="0" destOrd="0" presId="urn:microsoft.com/office/officeart/2005/8/layout/radial6"/>
    <dgm:cxn modelId="{220AF041-75F6-44B8-A68E-F7C5CFA0A594}" type="presParOf" srcId="{6B09C3D8-BD8A-439F-ACC0-E9BC46662F6F}" destId="{329806ED-47CF-4B8F-B5B4-6D96DBFEF528}" srcOrd="0" destOrd="0" presId="urn:microsoft.com/office/officeart/2005/8/layout/radial6"/>
    <dgm:cxn modelId="{56D8855B-9D0D-4906-AC5D-EC0EF8874444}" type="presParOf" srcId="{6B09C3D8-BD8A-439F-ACC0-E9BC46662F6F}" destId="{92F63945-5489-40FF-8891-07E6B87CD739}" srcOrd="1" destOrd="0" presId="urn:microsoft.com/office/officeart/2005/8/layout/radial6"/>
    <dgm:cxn modelId="{0D71C4C2-43A8-48F1-B4B9-9B7F3F5FF76D}" type="presParOf" srcId="{6B09C3D8-BD8A-439F-ACC0-E9BC46662F6F}" destId="{50A534D2-F248-4FBC-954B-F18489EF71F8}" srcOrd="2" destOrd="0" presId="urn:microsoft.com/office/officeart/2005/8/layout/radial6"/>
    <dgm:cxn modelId="{55EAE4EB-6648-4268-ABF0-BC3E207F3848}" type="presParOf" srcId="{6B09C3D8-BD8A-439F-ACC0-E9BC46662F6F}" destId="{B638FC41-9C8C-4564-908E-FEA36A003FCE}" srcOrd="3" destOrd="0" presId="urn:microsoft.com/office/officeart/2005/8/layout/radial6"/>
    <dgm:cxn modelId="{DB161247-1ED1-4AEF-B2B1-5AD5F5DAC6C3}" type="presParOf" srcId="{6B09C3D8-BD8A-439F-ACC0-E9BC46662F6F}" destId="{4019A8BA-3444-4542-9A20-D2146C929428}" srcOrd="4" destOrd="0" presId="urn:microsoft.com/office/officeart/2005/8/layout/radial6"/>
    <dgm:cxn modelId="{68267D5C-2E22-4A9F-A785-29DECBF1FE0E}" type="presParOf" srcId="{6B09C3D8-BD8A-439F-ACC0-E9BC46662F6F}" destId="{5541C4D2-5305-4A01-B710-D7299B2757FB}" srcOrd="5" destOrd="0" presId="urn:microsoft.com/office/officeart/2005/8/layout/radial6"/>
    <dgm:cxn modelId="{82DFC2FF-790C-4586-A868-27D9D9D9BECD}" type="presParOf" srcId="{6B09C3D8-BD8A-439F-ACC0-E9BC46662F6F}" destId="{23B4099C-6758-4866-A5F8-CC7F37607D0F}" srcOrd="6" destOrd="0" presId="urn:microsoft.com/office/officeart/2005/8/layout/radial6"/>
    <dgm:cxn modelId="{BB6A7A40-7FB2-4069-9994-2A0AAC75F07B}" type="presParOf" srcId="{6B09C3D8-BD8A-439F-ACC0-E9BC46662F6F}" destId="{3D238CC3-8615-4211-8050-23C929F3283A}" srcOrd="7" destOrd="0" presId="urn:microsoft.com/office/officeart/2005/8/layout/radial6"/>
    <dgm:cxn modelId="{F80B78D3-DD56-4191-AB0B-4EAA59A4B31F}" type="presParOf" srcId="{6B09C3D8-BD8A-439F-ACC0-E9BC46662F6F}" destId="{351FBEE6-C41E-42F3-BDCE-53C7E375C69B}" srcOrd="8" destOrd="0" presId="urn:microsoft.com/office/officeart/2005/8/layout/radial6"/>
    <dgm:cxn modelId="{540B8275-66ED-4B6E-BDB3-2C015EB603BE}" type="presParOf" srcId="{6B09C3D8-BD8A-439F-ACC0-E9BC46662F6F}" destId="{910C5F62-1ECE-47E9-AFF0-D237EC709DDB}" srcOrd="9" destOrd="0" presId="urn:microsoft.com/office/officeart/2005/8/layout/radial6"/>
    <dgm:cxn modelId="{B17FABEA-4F42-4B5B-A5BB-EECA9E9C077B}" type="presParOf" srcId="{6B09C3D8-BD8A-439F-ACC0-E9BC46662F6F}" destId="{AC0E6AD9-E479-4CDF-92EC-5075CA077E11}" srcOrd="10" destOrd="0" presId="urn:microsoft.com/office/officeart/2005/8/layout/radial6"/>
    <dgm:cxn modelId="{BF8729ED-D744-48CC-A3D2-AB631FCF1A34}" type="presParOf" srcId="{6B09C3D8-BD8A-439F-ACC0-E9BC46662F6F}" destId="{74096DA4-9133-4725-9F1B-645BF4322F37}" srcOrd="11" destOrd="0" presId="urn:microsoft.com/office/officeart/2005/8/layout/radial6"/>
    <dgm:cxn modelId="{06FE8E1A-B055-4909-8E48-71558D0234BE}" type="presParOf" srcId="{6B09C3D8-BD8A-439F-ACC0-E9BC46662F6F}" destId="{47CB71DF-7D01-4251-91E3-76EF26D8310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F96493-1615-463C-B581-17BB5A340566}" type="doc">
      <dgm:prSet loTypeId="urn:microsoft.com/office/officeart/2005/8/layout/radial6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09781F0-9AA7-498F-A814-A65ED470DE3E}">
      <dgm:prSet phldrT="[Text]" custT="1"/>
      <dgm:spPr/>
      <dgm:t>
        <a:bodyPr/>
        <a:lstStyle/>
        <a:p>
          <a:r>
            <a:rPr lang="en-US" sz="1050" b="1" cap="all" baseline="0" dirty="0">
              <a:solidFill>
                <a:schemeClr val="bg1">
                  <a:lumMod val="65000"/>
                </a:schemeClr>
              </a:solidFill>
            </a:rPr>
            <a:t>holistic Care &amp; </a:t>
          </a:r>
          <a:r>
            <a:rPr lang="en-US" sz="1050" b="1" cap="all" baseline="0" dirty="0">
              <a:solidFill>
                <a:schemeClr val="tx1"/>
              </a:solidFill>
            </a:rPr>
            <a:t>Wellness</a:t>
          </a:r>
        </a:p>
      </dgm:t>
    </dgm:pt>
    <dgm:pt modelId="{2E474145-20B0-4EFC-965D-3AA9D5DFB1F5}" type="parTrans" cxnId="{C110FC0A-4524-4917-B4CD-E7801C9DEAD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76C8BD0-68A4-4431-9994-27CC4640029B}" type="sibTrans" cxnId="{C110FC0A-4524-4917-B4CD-E7801C9DEAD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CE82747-D009-494A-8B0F-314ED1C22D17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Bio</a:t>
          </a:r>
          <a:endParaRPr lang="en-US" sz="1200" b="1" dirty="0">
            <a:solidFill>
              <a:schemeClr val="tx1"/>
            </a:solidFill>
          </a:endParaRPr>
        </a:p>
      </dgm:t>
    </dgm:pt>
    <dgm:pt modelId="{CA120913-B3B4-43D7-A7FC-A385C39C8AA7}" type="parTrans" cxnId="{59F1137F-5F5C-49E5-8EDF-409F91103F9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CE0C1E3-4D44-4C2C-AE37-8732B2FC947E}" type="sibTrans" cxnId="{59F1137F-5F5C-49E5-8EDF-409F91103F9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0C81CFC-1016-4103-963A-AE9304519A36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Spirit</a:t>
          </a:r>
          <a:endParaRPr lang="en-US" sz="1200" b="1" dirty="0">
            <a:solidFill>
              <a:schemeClr val="tx1"/>
            </a:solidFill>
          </a:endParaRPr>
        </a:p>
      </dgm:t>
    </dgm:pt>
    <dgm:pt modelId="{DD867FAF-B399-467C-8027-F6BCC446130F}" type="parTrans" cxnId="{48C7B449-B32D-4ABA-B25B-0EED88C7075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51D90B7-B03F-4853-A4DD-E3AFEFD12F99}" type="sibTrans" cxnId="{48C7B449-B32D-4ABA-B25B-0EED88C7075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205E97B-940B-496A-84F4-76A3D222915C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Social</a:t>
          </a:r>
          <a:endParaRPr lang="en-US" sz="2400" b="1" dirty="0">
            <a:solidFill>
              <a:schemeClr val="tx1"/>
            </a:solidFill>
          </a:endParaRPr>
        </a:p>
      </dgm:t>
    </dgm:pt>
    <dgm:pt modelId="{5F62EF98-99F7-4556-A668-DEEDA6034F09}" type="sibTrans" cxnId="{AB34138C-D7A1-4FB2-A29E-24D1FECA4C2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EFDDE12-8D70-4428-84A9-5CA8E2EDF01E}" type="parTrans" cxnId="{AB34138C-D7A1-4FB2-A29E-24D1FECA4C2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7908AA0-1CBF-43CE-AD26-06BE83576367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Psych</a:t>
          </a:r>
          <a:endParaRPr lang="en-US" sz="1200" b="1" dirty="0">
            <a:solidFill>
              <a:schemeClr val="tx1"/>
            </a:solidFill>
          </a:endParaRPr>
        </a:p>
      </dgm:t>
    </dgm:pt>
    <dgm:pt modelId="{C07C4DCA-ECEF-4A75-BE45-F81722D82884}" type="sibTrans" cxnId="{8ECCF6B7-AE5C-4EE7-8337-15548BCE2B4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E7F0B3F-55C3-491B-95B2-5C9131A1B416}" type="parTrans" cxnId="{8ECCF6B7-AE5C-4EE7-8337-15548BCE2B4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B09C3D8-BD8A-439F-ACC0-E9BC46662F6F}" type="pres">
      <dgm:prSet presAssocID="{FFF96493-1615-463C-B581-17BB5A34056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29806ED-47CF-4B8F-B5B4-6D96DBFEF528}" type="pres">
      <dgm:prSet presAssocID="{009781F0-9AA7-498F-A814-A65ED470DE3E}" presName="centerShape" presStyleLbl="node0" presStyleIdx="0" presStyleCnt="1"/>
      <dgm:spPr/>
    </dgm:pt>
    <dgm:pt modelId="{92F63945-5489-40FF-8891-07E6B87CD739}" type="pres">
      <dgm:prSet presAssocID="{3CE82747-D009-494A-8B0F-314ED1C22D17}" presName="node" presStyleLbl="node1" presStyleIdx="0" presStyleCnt="4" custScaleX="174797">
        <dgm:presLayoutVars>
          <dgm:bulletEnabled val="1"/>
        </dgm:presLayoutVars>
      </dgm:prSet>
      <dgm:spPr/>
    </dgm:pt>
    <dgm:pt modelId="{50A534D2-F248-4FBC-954B-F18489EF71F8}" type="pres">
      <dgm:prSet presAssocID="{3CE82747-D009-494A-8B0F-314ED1C22D17}" presName="dummy" presStyleCnt="0"/>
      <dgm:spPr/>
    </dgm:pt>
    <dgm:pt modelId="{B638FC41-9C8C-4564-908E-FEA36A003FCE}" type="pres">
      <dgm:prSet presAssocID="{4CE0C1E3-4D44-4C2C-AE37-8732B2FC947E}" presName="sibTrans" presStyleLbl="sibTrans2D1" presStyleIdx="0" presStyleCnt="4"/>
      <dgm:spPr/>
    </dgm:pt>
    <dgm:pt modelId="{4019A8BA-3444-4542-9A20-D2146C929428}" type="pres">
      <dgm:prSet presAssocID="{57908AA0-1CBF-43CE-AD26-06BE83576367}" presName="node" presStyleLbl="node1" presStyleIdx="1" presStyleCnt="4" custScaleX="159027">
        <dgm:presLayoutVars>
          <dgm:bulletEnabled val="1"/>
        </dgm:presLayoutVars>
      </dgm:prSet>
      <dgm:spPr/>
    </dgm:pt>
    <dgm:pt modelId="{5541C4D2-5305-4A01-B710-D7299B2757FB}" type="pres">
      <dgm:prSet presAssocID="{57908AA0-1CBF-43CE-AD26-06BE83576367}" presName="dummy" presStyleCnt="0"/>
      <dgm:spPr/>
    </dgm:pt>
    <dgm:pt modelId="{23B4099C-6758-4866-A5F8-CC7F37607D0F}" type="pres">
      <dgm:prSet presAssocID="{C07C4DCA-ECEF-4A75-BE45-F81722D82884}" presName="sibTrans" presStyleLbl="sibTrans2D1" presStyleIdx="1" presStyleCnt="4"/>
      <dgm:spPr/>
    </dgm:pt>
    <dgm:pt modelId="{3D238CC3-8615-4211-8050-23C929F3283A}" type="pres">
      <dgm:prSet presAssocID="{1205E97B-940B-496A-84F4-76A3D222915C}" presName="node" presStyleLbl="node1" presStyleIdx="2" presStyleCnt="4" custScaleX="157711">
        <dgm:presLayoutVars>
          <dgm:bulletEnabled val="1"/>
        </dgm:presLayoutVars>
      </dgm:prSet>
      <dgm:spPr/>
    </dgm:pt>
    <dgm:pt modelId="{351FBEE6-C41E-42F3-BDCE-53C7E375C69B}" type="pres">
      <dgm:prSet presAssocID="{1205E97B-940B-496A-84F4-76A3D222915C}" presName="dummy" presStyleCnt="0"/>
      <dgm:spPr/>
    </dgm:pt>
    <dgm:pt modelId="{910C5F62-1ECE-47E9-AFF0-D237EC709DDB}" type="pres">
      <dgm:prSet presAssocID="{5F62EF98-99F7-4556-A668-DEEDA6034F09}" presName="sibTrans" presStyleLbl="sibTrans2D1" presStyleIdx="2" presStyleCnt="4"/>
      <dgm:spPr/>
    </dgm:pt>
    <dgm:pt modelId="{AC0E6AD9-E479-4CDF-92EC-5075CA077E11}" type="pres">
      <dgm:prSet presAssocID="{A0C81CFC-1016-4103-963A-AE9304519A36}" presName="node" presStyleLbl="node1" presStyleIdx="3" presStyleCnt="4" custScaleX="161392">
        <dgm:presLayoutVars>
          <dgm:bulletEnabled val="1"/>
        </dgm:presLayoutVars>
      </dgm:prSet>
      <dgm:spPr/>
    </dgm:pt>
    <dgm:pt modelId="{74096DA4-9133-4725-9F1B-645BF4322F37}" type="pres">
      <dgm:prSet presAssocID="{A0C81CFC-1016-4103-963A-AE9304519A36}" presName="dummy" presStyleCnt="0"/>
      <dgm:spPr/>
    </dgm:pt>
    <dgm:pt modelId="{47CB71DF-7D01-4251-91E3-76EF26D83109}" type="pres">
      <dgm:prSet presAssocID="{B51D90B7-B03F-4853-A4DD-E3AFEFD12F99}" presName="sibTrans" presStyleLbl="sibTrans2D1" presStyleIdx="3" presStyleCnt="4"/>
      <dgm:spPr/>
    </dgm:pt>
  </dgm:ptLst>
  <dgm:cxnLst>
    <dgm:cxn modelId="{07F19703-55C9-4CED-B0F1-41D2DA931A30}" type="presOf" srcId="{A0C81CFC-1016-4103-963A-AE9304519A36}" destId="{AC0E6AD9-E479-4CDF-92EC-5075CA077E11}" srcOrd="0" destOrd="0" presId="urn:microsoft.com/office/officeart/2005/8/layout/radial6"/>
    <dgm:cxn modelId="{C110FC0A-4524-4917-B4CD-E7801C9DEADC}" srcId="{FFF96493-1615-463C-B581-17BB5A340566}" destId="{009781F0-9AA7-498F-A814-A65ED470DE3E}" srcOrd="0" destOrd="0" parTransId="{2E474145-20B0-4EFC-965D-3AA9D5DFB1F5}" sibTransId="{076C8BD0-68A4-4431-9994-27CC4640029B}"/>
    <dgm:cxn modelId="{9444201B-9F0C-4220-99F2-4CEDC5A6882D}" type="presOf" srcId="{FFF96493-1615-463C-B581-17BB5A340566}" destId="{6B09C3D8-BD8A-439F-ACC0-E9BC46662F6F}" srcOrd="0" destOrd="0" presId="urn:microsoft.com/office/officeart/2005/8/layout/radial6"/>
    <dgm:cxn modelId="{6D709D28-45B1-4C4B-9C83-F173C1161CE9}" type="presOf" srcId="{3CE82747-D009-494A-8B0F-314ED1C22D17}" destId="{92F63945-5489-40FF-8891-07E6B87CD739}" srcOrd="0" destOrd="0" presId="urn:microsoft.com/office/officeart/2005/8/layout/radial6"/>
    <dgm:cxn modelId="{48C7B449-B32D-4ABA-B25B-0EED88C70758}" srcId="{009781F0-9AA7-498F-A814-A65ED470DE3E}" destId="{A0C81CFC-1016-4103-963A-AE9304519A36}" srcOrd="3" destOrd="0" parTransId="{DD867FAF-B399-467C-8027-F6BCC446130F}" sibTransId="{B51D90B7-B03F-4853-A4DD-E3AFEFD12F99}"/>
    <dgm:cxn modelId="{801E1672-7387-4980-ADE1-204FD9F0554D}" type="presOf" srcId="{C07C4DCA-ECEF-4A75-BE45-F81722D82884}" destId="{23B4099C-6758-4866-A5F8-CC7F37607D0F}" srcOrd="0" destOrd="0" presId="urn:microsoft.com/office/officeart/2005/8/layout/radial6"/>
    <dgm:cxn modelId="{5DE8C47B-B565-4746-BE03-D6CBAFCE7A08}" type="presOf" srcId="{B51D90B7-B03F-4853-A4DD-E3AFEFD12F99}" destId="{47CB71DF-7D01-4251-91E3-76EF26D83109}" srcOrd="0" destOrd="0" presId="urn:microsoft.com/office/officeart/2005/8/layout/radial6"/>
    <dgm:cxn modelId="{59F1137F-5F5C-49E5-8EDF-409F91103F97}" srcId="{009781F0-9AA7-498F-A814-A65ED470DE3E}" destId="{3CE82747-D009-494A-8B0F-314ED1C22D17}" srcOrd="0" destOrd="0" parTransId="{CA120913-B3B4-43D7-A7FC-A385C39C8AA7}" sibTransId="{4CE0C1E3-4D44-4C2C-AE37-8732B2FC947E}"/>
    <dgm:cxn modelId="{AB34138C-D7A1-4FB2-A29E-24D1FECA4C2B}" srcId="{009781F0-9AA7-498F-A814-A65ED470DE3E}" destId="{1205E97B-940B-496A-84F4-76A3D222915C}" srcOrd="2" destOrd="0" parTransId="{2EFDDE12-8D70-4428-84A9-5CA8E2EDF01E}" sibTransId="{5F62EF98-99F7-4556-A668-DEEDA6034F09}"/>
    <dgm:cxn modelId="{4F9F95A1-AF62-4569-8891-2AB6F26F83DD}" type="presOf" srcId="{1205E97B-940B-496A-84F4-76A3D222915C}" destId="{3D238CC3-8615-4211-8050-23C929F3283A}" srcOrd="0" destOrd="0" presId="urn:microsoft.com/office/officeart/2005/8/layout/radial6"/>
    <dgm:cxn modelId="{9AAB80A5-108D-40E5-997E-BB8B38F107FF}" type="presOf" srcId="{4CE0C1E3-4D44-4C2C-AE37-8732B2FC947E}" destId="{B638FC41-9C8C-4564-908E-FEA36A003FCE}" srcOrd="0" destOrd="0" presId="urn:microsoft.com/office/officeart/2005/8/layout/radial6"/>
    <dgm:cxn modelId="{8ECCF6B7-AE5C-4EE7-8337-15548BCE2B4D}" srcId="{009781F0-9AA7-498F-A814-A65ED470DE3E}" destId="{57908AA0-1CBF-43CE-AD26-06BE83576367}" srcOrd="1" destOrd="0" parTransId="{EE7F0B3F-55C3-491B-95B2-5C9131A1B416}" sibTransId="{C07C4DCA-ECEF-4A75-BE45-F81722D82884}"/>
    <dgm:cxn modelId="{87B1A1D4-BA98-4AB5-9C7C-E071E64E71CB}" type="presOf" srcId="{57908AA0-1CBF-43CE-AD26-06BE83576367}" destId="{4019A8BA-3444-4542-9A20-D2146C929428}" srcOrd="0" destOrd="0" presId="urn:microsoft.com/office/officeart/2005/8/layout/radial6"/>
    <dgm:cxn modelId="{EE0A35E9-BACD-487D-96A9-3A22D54B7211}" type="presOf" srcId="{5F62EF98-99F7-4556-A668-DEEDA6034F09}" destId="{910C5F62-1ECE-47E9-AFF0-D237EC709DDB}" srcOrd="0" destOrd="0" presId="urn:microsoft.com/office/officeart/2005/8/layout/radial6"/>
    <dgm:cxn modelId="{BDD899F2-BD7D-4469-832A-B1C02678803D}" type="presOf" srcId="{009781F0-9AA7-498F-A814-A65ED470DE3E}" destId="{329806ED-47CF-4B8F-B5B4-6D96DBFEF528}" srcOrd="0" destOrd="0" presId="urn:microsoft.com/office/officeart/2005/8/layout/radial6"/>
    <dgm:cxn modelId="{220AF041-75F6-44B8-A68E-F7C5CFA0A594}" type="presParOf" srcId="{6B09C3D8-BD8A-439F-ACC0-E9BC46662F6F}" destId="{329806ED-47CF-4B8F-B5B4-6D96DBFEF528}" srcOrd="0" destOrd="0" presId="urn:microsoft.com/office/officeart/2005/8/layout/radial6"/>
    <dgm:cxn modelId="{56D8855B-9D0D-4906-AC5D-EC0EF8874444}" type="presParOf" srcId="{6B09C3D8-BD8A-439F-ACC0-E9BC46662F6F}" destId="{92F63945-5489-40FF-8891-07E6B87CD739}" srcOrd="1" destOrd="0" presId="urn:microsoft.com/office/officeart/2005/8/layout/radial6"/>
    <dgm:cxn modelId="{0D71C4C2-43A8-48F1-B4B9-9B7F3F5FF76D}" type="presParOf" srcId="{6B09C3D8-BD8A-439F-ACC0-E9BC46662F6F}" destId="{50A534D2-F248-4FBC-954B-F18489EF71F8}" srcOrd="2" destOrd="0" presId="urn:microsoft.com/office/officeart/2005/8/layout/radial6"/>
    <dgm:cxn modelId="{55EAE4EB-6648-4268-ABF0-BC3E207F3848}" type="presParOf" srcId="{6B09C3D8-BD8A-439F-ACC0-E9BC46662F6F}" destId="{B638FC41-9C8C-4564-908E-FEA36A003FCE}" srcOrd="3" destOrd="0" presId="urn:microsoft.com/office/officeart/2005/8/layout/radial6"/>
    <dgm:cxn modelId="{DB161247-1ED1-4AEF-B2B1-5AD5F5DAC6C3}" type="presParOf" srcId="{6B09C3D8-BD8A-439F-ACC0-E9BC46662F6F}" destId="{4019A8BA-3444-4542-9A20-D2146C929428}" srcOrd="4" destOrd="0" presId="urn:microsoft.com/office/officeart/2005/8/layout/radial6"/>
    <dgm:cxn modelId="{68267D5C-2E22-4A9F-A785-29DECBF1FE0E}" type="presParOf" srcId="{6B09C3D8-BD8A-439F-ACC0-E9BC46662F6F}" destId="{5541C4D2-5305-4A01-B710-D7299B2757FB}" srcOrd="5" destOrd="0" presId="urn:microsoft.com/office/officeart/2005/8/layout/radial6"/>
    <dgm:cxn modelId="{82DFC2FF-790C-4586-A868-27D9D9D9BECD}" type="presParOf" srcId="{6B09C3D8-BD8A-439F-ACC0-E9BC46662F6F}" destId="{23B4099C-6758-4866-A5F8-CC7F37607D0F}" srcOrd="6" destOrd="0" presId="urn:microsoft.com/office/officeart/2005/8/layout/radial6"/>
    <dgm:cxn modelId="{BB6A7A40-7FB2-4069-9994-2A0AAC75F07B}" type="presParOf" srcId="{6B09C3D8-BD8A-439F-ACC0-E9BC46662F6F}" destId="{3D238CC3-8615-4211-8050-23C929F3283A}" srcOrd="7" destOrd="0" presId="urn:microsoft.com/office/officeart/2005/8/layout/radial6"/>
    <dgm:cxn modelId="{F80B78D3-DD56-4191-AB0B-4EAA59A4B31F}" type="presParOf" srcId="{6B09C3D8-BD8A-439F-ACC0-E9BC46662F6F}" destId="{351FBEE6-C41E-42F3-BDCE-53C7E375C69B}" srcOrd="8" destOrd="0" presId="urn:microsoft.com/office/officeart/2005/8/layout/radial6"/>
    <dgm:cxn modelId="{540B8275-66ED-4B6E-BDB3-2C015EB603BE}" type="presParOf" srcId="{6B09C3D8-BD8A-439F-ACC0-E9BC46662F6F}" destId="{910C5F62-1ECE-47E9-AFF0-D237EC709DDB}" srcOrd="9" destOrd="0" presId="urn:microsoft.com/office/officeart/2005/8/layout/radial6"/>
    <dgm:cxn modelId="{B17FABEA-4F42-4B5B-A5BB-EECA9E9C077B}" type="presParOf" srcId="{6B09C3D8-BD8A-439F-ACC0-E9BC46662F6F}" destId="{AC0E6AD9-E479-4CDF-92EC-5075CA077E11}" srcOrd="10" destOrd="0" presId="urn:microsoft.com/office/officeart/2005/8/layout/radial6"/>
    <dgm:cxn modelId="{BF8729ED-D744-48CC-A3D2-AB631FCF1A34}" type="presParOf" srcId="{6B09C3D8-BD8A-439F-ACC0-E9BC46662F6F}" destId="{74096DA4-9133-4725-9F1B-645BF4322F37}" srcOrd="11" destOrd="0" presId="urn:microsoft.com/office/officeart/2005/8/layout/radial6"/>
    <dgm:cxn modelId="{06FE8E1A-B055-4909-8E48-71558D0234BE}" type="presParOf" srcId="{6B09C3D8-BD8A-439F-ACC0-E9BC46662F6F}" destId="{47CB71DF-7D01-4251-91E3-76EF26D8310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B71DF-7D01-4251-91E3-76EF26D83109}">
      <dsp:nvSpPr>
        <dsp:cNvPr id="0" name=""/>
        <dsp:cNvSpPr/>
      </dsp:nvSpPr>
      <dsp:spPr>
        <a:xfrm>
          <a:off x="551784" y="294739"/>
          <a:ext cx="1970840" cy="1970840"/>
        </a:xfrm>
        <a:prstGeom prst="blockArc">
          <a:avLst>
            <a:gd name="adj1" fmla="val 10800000"/>
            <a:gd name="adj2" fmla="val 16200000"/>
            <a:gd name="adj3" fmla="val 4634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10C5F62-1ECE-47E9-AFF0-D237EC709DDB}">
      <dsp:nvSpPr>
        <dsp:cNvPr id="0" name=""/>
        <dsp:cNvSpPr/>
      </dsp:nvSpPr>
      <dsp:spPr>
        <a:xfrm>
          <a:off x="551784" y="294739"/>
          <a:ext cx="1970840" cy="1970840"/>
        </a:xfrm>
        <a:prstGeom prst="blockArc">
          <a:avLst>
            <a:gd name="adj1" fmla="val 5400000"/>
            <a:gd name="adj2" fmla="val 10800000"/>
            <a:gd name="adj3" fmla="val 4634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3B4099C-6758-4866-A5F8-CC7F37607D0F}">
      <dsp:nvSpPr>
        <dsp:cNvPr id="0" name=""/>
        <dsp:cNvSpPr/>
      </dsp:nvSpPr>
      <dsp:spPr>
        <a:xfrm>
          <a:off x="551784" y="294739"/>
          <a:ext cx="1970840" cy="1970840"/>
        </a:xfrm>
        <a:prstGeom prst="blockArc">
          <a:avLst>
            <a:gd name="adj1" fmla="val 0"/>
            <a:gd name="adj2" fmla="val 5400000"/>
            <a:gd name="adj3" fmla="val 4634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638FC41-9C8C-4564-908E-FEA36A003FCE}">
      <dsp:nvSpPr>
        <dsp:cNvPr id="0" name=""/>
        <dsp:cNvSpPr/>
      </dsp:nvSpPr>
      <dsp:spPr>
        <a:xfrm>
          <a:off x="551784" y="294739"/>
          <a:ext cx="1970840" cy="1970840"/>
        </a:xfrm>
        <a:prstGeom prst="blockArc">
          <a:avLst>
            <a:gd name="adj1" fmla="val 16200000"/>
            <a:gd name="adj2" fmla="val 0"/>
            <a:gd name="adj3" fmla="val 4634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29806ED-47CF-4B8F-B5B4-6D96DBFEF528}">
      <dsp:nvSpPr>
        <dsp:cNvPr id="0" name=""/>
        <dsp:cNvSpPr/>
      </dsp:nvSpPr>
      <dsp:spPr>
        <a:xfrm>
          <a:off x="1084206" y="827161"/>
          <a:ext cx="905996" cy="9059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cap="all" baseline="0" dirty="0">
              <a:solidFill>
                <a:schemeClr val="tx1"/>
              </a:solidFill>
            </a:rPr>
            <a:t>holistic Care &amp; Wellness</a:t>
          </a:r>
        </a:p>
      </dsp:txBody>
      <dsp:txXfrm>
        <a:off x="1216886" y="959841"/>
        <a:ext cx="640636" cy="640636"/>
      </dsp:txXfrm>
    </dsp:sp>
    <dsp:sp modelId="{92F63945-5489-40FF-8891-07E6B87CD739}">
      <dsp:nvSpPr>
        <dsp:cNvPr id="0" name=""/>
        <dsp:cNvSpPr/>
      </dsp:nvSpPr>
      <dsp:spPr>
        <a:xfrm>
          <a:off x="982925" y="472"/>
          <a:ext cx="1108558" cy="63419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Bio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1145270" y="93348"/>
        <a:ext cx="783868" cy="448445"/>
      </dsp:txXfrm>
    </dsp:sp>
    <dsp:sp modelId="{4019A8BA-3444-4542-9A20-D2146C929428}">
      <dsp:nvSpPr>
        <dsp:cNvPr id="0" name=""/>
        <dsp:cNvSpPr/>
      </dsp:nvSpPr>
      <dsp:spPr>
        <a:xfrm>
          <a:off x="1995521" y="963061"/>
          <a:ext cx="1008545" cy="63419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Psych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2143219" y="1055937"/>
        <a:ext cx="713149" cy="448445"/>
      </dsp:txXfrm>
    </dsp:sp>
    <dsp:sp modelId="{3D238CC3-8615-4211-8050-23C929F3283A}">
      <dsp:nvSpPr>
        <dsp:cNvPr id="0" name=""/>
        <dsp:cNvSpPr/>
      </dsp:nvSpPr>
      <dsp:spPr>
        <a:xfrm>
          <a:off x="1037105" y="1925650"/>
          <a:ext cx="1000199" cy="63419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Social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1183581" y="2018526"/>
        <a:ext cx="707247" cy="448445"/>
      </dsp:txXfrm>
    </dsp:sp>
    <dsp:sp modelId="{AC0E6AD9-E479-4CDF-92EC-5075CA077E11}">
      <dsp:nvSpPr>
        <dsp:cNvPr id="0" name=""/>
        <dsp:cNvSpPr/>
      </dsp:nvSpPr>
      <dsp:spPr>
        <a:xfrm>
          <a:off x="62843" y="963061"/>
          <a:ext cx="1023543" cy="63419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Spirit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212737" y="1055937"/>
        <a:ext cx="723755" cy="4484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B71DF-7D01-4251-91E3-76EF26D83109}">
      <dsp:nvSpPr>
        <dsp:cNvPr id="0" name=""/>
        <dsp:cNvSpPr/>
      </dsp:nvSpPr>
      <dsp:spPr>
        <a:xfrm>
          <a:off x="551784" y="294739"/>
          <a:ext cx="1970840" cy="1970840"/>
        </a:xfrm>
        <a:prstGeom prst="blockArc">
          <a:avLst>
            <a:gd name="adj1" fmla="val 10800000"/>
            <a:gd name="adj2" fmla="val 16200000"/>
            <a:gd name="adj3" fmla="val 4634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10C5F62-1ECE-47E9-AFF0-D237EC709DDB}">
      <dsp:nvSpPr>
        <dsp:cNvPr id="0" name=""/>
        <dsp:cNvSpPr/>
      </dsp:nvSpPr>
      <dsp:spPr>
        <a:xfrm>
          <a:off x="551784" y="294739"/>
          <a:ext cx="1970840" cy="1970840"/>
        </a:xfrm>
        <a:prstGeom prst="blockArc">
          <a:avLst>
            <a:gd name="adj1" fmla="val 5400000"/>
            <a:gd name="adj2" fmla="val 10800000"/>
            <a:gd name="adj3" fmla="val 4634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3B4099C-6758-4866-A5F8-CC7F37607D0F}">
      <dsp:nvSpPr>
        <dsp:cNvPr id="0" name=""/>
        <dsp:cNvSpPr/>
      </dsp:nvSpPr>
      <dsp:spPr>
        <a:xfrm>
          <a:off x="551784" y="294739"/>
          <a:ext cx="1970840" cy="1970840"/>
        </a:xfrm>
        <a:prstGeom prst="blockArc">
          <a:avLst>
            <a:gd name="adj1" fmla="val 0"/>
            <a:gd name="adj2" fmla="val 5400000"/>
            <a:gd name="adj3" fmla="val 4634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638FC41-9C8C-4564-908E-FEA36A003FCE}">
      <dsp:nvSpPr>
        <dsp:cNvPr id="0" name=""/>
        <dsp:cNvSpPr/>
      </dsp:nvSpPr>
      <dsp:spPr>
        <a:xfrm>
          <a:off x="551784" y="294739"/>
          <a:ext cx="1970840" cy="1970840"/>
        </a:xfrm>
        <a:prstGeom prst="blockArc">
          <a:avLst>
            <a:gd name="adj1" fmla="val 16200000"/>
            <a:gd name="adj2" fmla="val 0"/>
            <a:gd name="adj3" fmla="val 4634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29806ED-47CF-4B8F-B5B4-6D96DBFEF528}">
      <dsp:nvSpPr>
        <dsp:cNvPr id="0" name=""/>
        <dsp:cNvSpPr/>
      </dsp:nvSpPr>
      <dsp:spPr>
        <a:xfrm>
          <a:off x="1084206" y="827161"/>
          <a:ext cx="905996" cy="9059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cap="all" baseline="0" dirty="0">
              <a:solidFill>
                <a:schemeClr val="bg1">
                  <a:lumMod val="65000"/>
                </a:schemeClr>
              </a:solidFill>
            </a:rPr>
            <a:t>holistic Care &amp; </a:t>
          </a:r>
          <a:r>
            <a:rPr lang="en-US" sz="1050" b="1" kern="1200" cap="all" baseline="0" dirty="0">
              <a:solidFill>
                <a:schemeClr val="tx1"/>
              </a:solidFill>
            </a:rPr>
            <a:t>Wellness</a:t>
          </a:r>
        </a:p>
      </dsp:txBody>
      <dsp:txXfrm>
        <a:off x="1216886" y="959841"/>
        <a:ext cx="640636" cy="640636"/>
      </dsp:txXfrm>
    </dsp:sp>
    <dsp:sp modelId="{92F63945-5489-40FF-8891-07E6B87CD739}">
      <dsp:nvSpPr>
        <dsp:cNvPr id="0" name=""/>
        <dsp:cNvSpPr/>
      </dsp:nvSpPr>
      <dsp:spPr>
        <a:xfrm>
          <a:off x="982925" y="472"/>
          <a:ext cx="1108558" cy="63419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Bio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1145270" y="93348"/>
        <a:ext cx="783868" cy="448445"/>
      </dsp:txXfrm>
    </dsp:sp>
    <dsp:sp modelId="{4019A8BA-3444-4542-9A20-D2146C929428}">
      <dsp:nvSpPr>
        <dsp:cNvPr id="0" name=""/>
        <dsp:cNvSpPr/>
      </dsp:nvSpPr>
      <dsp:spPr>
        <a:xfrm>
          <a:off x="1995521" y="963061"/>
          <a:ext cx="1008545" cy="63419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Psych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2143219" y="1055937"/>
        <a:ext cx="713149" cy="448445"/>
      </dsp:txXfrm>
    </dsp:sp>
    <dsp:sp modelId="{3D238CC3-8615-4211-8050-23C929F3283A}">
      <dsp:nvSpPr>
        <dsp:cNvPr id="0" name=""/>
        <dsp:cNvSpPr/>
      </dsp:nvSpPr>
      <dsp:spPr>
        <a:xfrm>
          <a:off x="1037105" y="1925650"/>
          <a:ext cx="1000199" cy="63419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Social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1183581" y="2018526"/>
        <a:ext cx="707247" cy="448445"/>
      </dsp:txXfrm>
    </dsp:sp>
    <dsp:sp modelId="{AC0E6AD9-E479-4CDF-92EC-5075CA077E11}">
      <dsp:nvSpPr>
        <dsp:cNvPr id="0" name=""/>
        <dsp:cNvSpPr/>
      </dsp:nvSpPr>
      <dsp:spPr>
        <a:xfrm>
          <a:off x="62843" y="963061"/>
          <a:ext cx="1023543" cy="63419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Spirit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212737" y="1055937"/>
        <a:ext cx="723755" cy="448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D89E4-4ECE-4E66-BD80-33454672FE37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DAB63-89E8-4004-ADD2-CB358ABA7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9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DAB63-89E8-4004-ADD2-CB358ABA7B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88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DAB63-89E8-4004-ADD2-CB358ABA7B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1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</a:pP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Each day as our nation wrestles with very real social and health disparities, the threat of continued economic insecurity; and a </a:t>
            </a:r>
            <a:r>
              <a:rPr lang="en-US" sz="1200" i="1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disruption </a:t>
            </a: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to those activities that used to be routine and important to our mind-body-and spiritual wellness, social activity, work, and education.  </a:t>
            </a:r>
          </a:p>
          <a:p>
            <a:pPr algn="just">
              <a:spcAft>
                <a:spcPts val="600"/>
              </a:spcAft>
            </a:pP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DAB63-89E8-4004-ADD2-CB358ABA7B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17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DAB63-89E8-4004-ADD2-CB358ABA7B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62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DAB63-89E8-4004-ADD2-CB358ABA7B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69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Help participants consider and integrate their newly acquired knowledge of common behavioral health conditions, how to approach a situation, what factors are relevant to consider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DAB63-89E8-4004-ADD2-CB358ABA7B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27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September 2020 marks the launch of our National Suicide Awareness and Prevention Month.  Thus, it is important that we understand that these real events are impacting all of us; so that together we might be better poised to be of service to our community.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428D4-5A92-40AA-A29E-81F873E5579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903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DAB63-89E8-4004-ADD2-CB358ABA7B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32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72E2-F7C6-4B78-9667-C1001EF45985}" type="datetime1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District 5 Webinar (Managing your Mental Health) - ACBH_Tribble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81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D1BE-0EC5-4D9B-B8E6-EB23AD2BC246}" type="datetime1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District 5 Webinar (Managing your Mental Health) - ACBH_Tribble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73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1183-D0BD-4236-BE15-CEF8510F74EE}" type="datetime1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District 5 Webinar (Managing your Mental Health) - ACBH_Tribble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87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60EF-4D2E-4637-81B3-D261CC4CF479}" type="datetime1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District 5 Webinar (Managing your Mental Health) - ACBH_Tribble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3019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6130-0FFD-445F-A0F9-02BF0188A1DF}" type="datetime1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District 5 Webinar (Managing your Mental Health) - ACBH_Tribble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52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1363-EEB0-4CC2-B9F1-8BB627356054}" type="datetime1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District 5 Webinar (Managing your Mental Health) - ACBH_Tribble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38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D262-D094-47C5-8BEF-F6EA26BAB358}" type="datetime1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District 5 Webinar (Managing your Mental Health) - ACBH_Tribble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54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873C9-8D3F-43FD-876C-A9315A9E1070}" type="datetime1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District 5 Webinar (Managing your Mental Health) - ACBH_Tribble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13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A9B6-4667-49D1-AEB8-EC4D1E820BF7}" type="datetime1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District 5 Webinar (Managing your Mental Health) - ACBH_Tribble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77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5478E-9D13-4184-A56D-65712C48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28AAE-6D92-4F49-BD43-6CE017909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ED2A5-041E-4CEE-B739-19D0524A5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F3F0-16A8-4656-9A77-72527DD3E009}" type="datetime1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0271C-2FD2-46B2-B367-A06586E3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District 5 Webinar (Managing your Mental Health) - ACBH_Tribble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D5E29-52DA-43AF-A618-8C81E78EC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2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5B79-4AD0-456B-B62B-A9E2549037F3}" type="datetime1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District 5 Webinar (Managing your Mental Health) - ACBH_Tribble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76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FB8EE-07A2-438F-8C48-DED026591E88}" type="datetime1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District 5 Webinar (Managing your Mental Health) - ACBH_Tribble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6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AF39-CAFB-454F-B173-91B4C0598914}" type="datetime1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District 5 Webinar (Managing your Mental Health) - ACBH_Tribble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3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2C28-C4A2-4874-B6CF-A3063426C1AC}" type="datetime1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District 5 Webinar (Managing your Mental Health) - ACBH_Tribble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27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259C-FE2A-48F0-B1EA-59E455552471}" type="datetime1">
              <a:rPr lang="en-US" smtClean="0"/>
              <a:t>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District 5 Webinar (Managing your Mental Health) - ACBH_Tribble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50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56E9-881F-42A3-90F4-7503C5ED8E62}" type="datetime1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District 5 Webinar (Managing your Mental Health) - ACBH_Tribble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8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E853-766C-4CCB-B42E-1FF631486907}" type="datetime1">
              <a:rPr lang="en-US" smtClean="0"/>
              <a:t>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District 5 Webinar (Managing your Mental Health) - ACBH_Tribble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5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820F-003E-46A3-8C35-B566AFE65F3A}" type="datetime1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District 5 Webinar (Managing your Mental Health) - ACBH_Tribble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14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189A-E40C-4C42-9CFC-CBBB7583C959}" type="datetime1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District 5 Webinar (Managing your Mental Health) - ACBH_Tribble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99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A1C9C3-2FB5-4F04-90FC-ACDF34E1BBF3}" type="datetime1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District 5 Webinar (Managing your Mental Health) - ACBH_Tribble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5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  <p:sldLayoutId id="2147483864" r:id="rId18"/>
    <p:sldLayoutId id="2147483865" r:id="rId19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illustrations/thank-you-text-message-note-394180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narmenian.net/eng/news/273685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theidearoom.net/2011/08/oxygen-stat.html" TargetMode="External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2000">
              <a:schemeClr val="bg2">
                <a:shade val="92000"/>
                <a:satMod val="170000"/>
                <a:lumMod val="96000"/>
              </a:schemeClr>
            </a:gs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85841">
              <a:schemeClr val="bg1">
                <a:lumMod val="75000"/>
              </a:schemeClr>
            </a:gs>
            <a:gs pos="31000">
              <a:schemeClr val="bg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8547A4-F559-4B44-A8F6-9C81117B2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5156" y="572041"/>
            <a:ext cx="10567970" cy="2266873"/>
          </a:xfrm>
        </p:spPr>
        <p:txBody>
          <a:bodyPr>
            <a:normAutofit/>
          </a:bodyPr>
          <a:lstStyle/>
          <a:p>
            <a:r>
              <a:rPr lang="en-US" b="1" dirty="0"/>
              <a:t>Community mental health webinar series: </a:t>
            </a:r>
            <a:br>
              <a:rPr lang="en-US" dirty="0"/>
            </a:br>
            <a:r>
              <a:rPr lang="en-US" cap="none" dirty="0"/>
              <a:t>Managing your Mental Health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EF2EE8A-4E15-4B14-906E-DCC027539543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320785" y="3271247"/>
            <a:ext cx="11550430" cy="65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400" b="1" cap="none" dirty="0">
                <a:latin typeface="Arial Narrow" panose="020B0606020202030204" pitchFamily="34" charset="0"/>
              </a:rPr>
              <a:t> Sponsored by the Office of Supervisor Keith Carson (District 5)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ABC41C-7EEC-4281-837A-672F88B0FF84}"/>
              </a:ext>
            </a:extLst>
          </p:cNvPr>
          <p:cNvSpPr txBox="1"/>
          <p:nvPr/>
        </p:nvSpPr>
        <p:spPr>
          <a:xfrm>
            <a:off x="1887521" y="4583088"/>
            <a:ext cx="9068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Presenter: 	</a:t>
            </a:r>
            <a:r>
              <a:rPr lang="en-US" sz="2400" dirty="0"/>
              <a:t>Karyn Tribble, PsyD, LCSW</a:t>
            </a:r>
          </a:p>
          <a:p>
            <a:r>
              <a:rPr lang="en-US" sz="2400" dirty="0"/>
              <a:t>			Director,  Alameda County Behavioral Health Care Services</a:t>
            </a:r>
          </a:p>
          <a:p>
            <a:endParaRPr lang="en-US" sz="2400" dirty="0"/>
          </a:p>
          <a:p>
            <a:r>
              <a:rPr lang="en-US" sz="2400" b="1" dirty="0"/>
              <a:t>Date:</a:t>
            </a:r>
            <a:r>
              <a:rPr lang="en-US" sz="2400" dirty="0"/>
              <a:t>		April 8, 2021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FB0D87A-580B-4AC0-9A77-82FC77B00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310" y="5708303"/>
            <a:ext cx="695959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7BF37CE-B668-4CC8-BFC0-E0333B00A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4219" y="5958510"/>
            <a:ext cx="413778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Noto Sans CJK KR Black" panose="020B0A00000000000000" pitchFamily="34" charset="-128"/>
                <a:cs typeface="Arial" panose="020B0604020202020204" pitchFamily="34" charset="0"/>
              </a:rPr>
              <a:t>Alameda County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Noto Sans CJK KR Black" panose="020B0A00000000000000" pitchFamily="34" charset="-128"/>
                <a:cs typeface="Arial" panose="020B0604020202020204" pitchFamily="34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Noto Sans CJK KR Black" panose="020B0A00000000000000" pitchFamily="34" charset="-128"/>
                <a:cs typeface="Arial" panose="020B0604020202020204" pitchFamily="34" charset="0"/>
              </a:rPr>
              <a:t>Behavioral Health Care Services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oto Sans CJK TC DemiLight" panose="020B0400000000000000" pitchFamily="34" charset="-128"/>
                <a:ea typeface="Noto Sans CJK TC DemiLight" panose="020B0400000000000000" pitchFamily="34" charset="-128"/>
                <a:cs typeface="Arial" panose="020B0604020202020204" pitchFamily="34" charset="0"/>
              </a:rPr>
              <a:t>MENTAL HEALTH &amp; SUBSTANCE USE SERVICES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그림 13">
            <a:extLst>
              <a:ext uri="{FF2B5EF4-FFF2-40B4-BE49-F238E27FC236}">
                <a16:creationId xmlns:a16="http://schemas.microsoft.com/office/drawing/2014/main" id="{E6AAAE9C-5958-47CE-9112-37165AC8846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205" y="6082665"/>
            <a:ext cx="621665" cy="2743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DC2C18-4418-4461-BF69-7CA484D2587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0" y="6219825"/>
            <a:ext cx="27946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3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AE6C46-8D55-4536-94DE-35C448C2895E}"/>
              </a:ext>
            </a:extLst>
          </p:cNvPr>
          <p:cNvSpPr/>
          <p:nvPr/>
        </p:nvSpPr>
        <p:spPr>
          <a:xfrm>
            <a:off x="585627" y="1837492"/>
            <a:ext cx="111063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en-US" sz="2800" b="1" dirty="0">
                <a:cs typeface="Calibri" panose="020F0502020204030204" pitchFamily="34" charset="0"/>
              </a:rPr>
              <a:t>Ask &amp; Listen: </a:t>
            </a:r>
            <a:r>
              <a:rPr lang="en-US" sz="2800" dirty="0">
                <a:cs typeface="Calibri" panose="020F0502020204030204" pitchFamily="34" charset="0"/>
              </a:rPr>
              <a:t>And don’t be afraid to ask direct questions.  Stigma and secrecy can be deadly.</a:t>
            </a:r>
          </a:p>
          <a:p>
            <a:pPr marL="457200" indent="-457200">
              <a:buAutoNum type="arabicParenR"/>
            </a:pPr>
            <a:endParaRPr lang="en-US" sz="2800" dirty="0">
              <a:cs typeface="Calibri" panose="020F0502020204030204" pitchFamily="34" charset="0"/>
            </a:endParaRPr>
          </a:p>
          <a:p>
            <a:pPr marL="457200" indent="-457200">
              <a:buAutoNum type="arabicParenR"/>
            </a:pPr>
            <a:r>
              <a:rPr lang="en-US" sz="2800" b="1" dirty="0">
                <a:cs typeface="Calibri" panose="020F0502020204030204" pitchFamily="34" charset="0"/>
              </a:rPr>
              <a:t>Seek Professional Help and resources: </a:t>
            </a:r>
            <a:r>
              <a:rPr lang="en-US" sz="2800" dirty="0">
                <a:cs typeface="Calibri" panose="020F0502020204030204" pitchFamily="34" charset="0"/>
              </a:rPr>
              <a:t>Unless you are an expert or an emergency care professional, seek and get assistance as soon as you have </a:t>
            </a:r>
            <a:r>
              <a:rPr lang="en-US" sz="2800" i="1" u="sng" dirty="0">
                <a:cs typeface="Calibri" panose="020F0502020204030204" pitchFamily="34" charset="0"/>
              </a:rPr>
              <a:t>any</a:t>
            </a:r>
            <a:r>
              <a:rPr lang="en-US" sz="2800" dirty="0">
                <a:cs typeface="Calibri" panose="020F0502020204030204" pitchFamily="34" charset="0"/>
              </a:rPr>
              <a:t> concern that there might be an urgent issue.</a:t>
            </a:r>
          </a:p>
          <a:p>
            <a:pPr marL="457200" indent="-457200">
              <a:buAutoNum type="arabicParenR"/>
            </a:pPr>
            <a:endParaRPr lang="en-US" sz="2800" dirty="0">
              <a:cs typeface="Calibri" panose="020F0502020204030204" pitchFamily="34" charset="0"/>
            </a:endParaRPr>
          </a:p>
          <a:p>
            <a:pPr marL="457200" indent="-457200">
              <a:buAutoNum type="arabicParenR"/>
            </a:pPr>
            <a:r>
              <a:rPr lang="en-US" sz="2800" b="1" dirty="0">
                <a:cs typeface="Calibri" panose="020F0502020204030204" pitchFamily="34" charset="0"/>
              </a:rPr>
              <a:t>Remember behavioral health recovery is a journey: </a:t>
            </a:r>
            <a:r>
              <a:rPr lang="en-US" sz="2800" dirty="0">
                <a:cs typeface="Calibri" panose="020F0502020204030204" pitchFamily="34" charset="0"/>
              </a:rPr>
              <a:t>Healing takes time and commitment.  What might work today, may need creativity tomorrow.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25A6CD-B4D6-43E5-A247-4028B37F2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>
                <a:cs typeface="Calibri"/>
              </a:rPr>
              <a:t>Fundamentals of Managing Daily Stressors: </a:t>
            </a:r>
            <a:br>
              <a:rPr lang="en-US" sz="4400" b="1" dirty="0">
                <a:cs typeface="Calibri"/>
              </a:rPr>
            </a:br>
            <a:r>
              <a:rPr lang="en-US" sz="3200" cap="none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Normalizing behaviors &amp; trauma informed support</a:t>
            </a:r>
            <a:br>
              <a:rPr lang="en-US" sz="3200" cap="none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3A51D-0CA2-4175-9D53-C4691C3B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District 5 Webinar (Managing your Mental Health) - ACBH_Tribble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67198C-1058-4C60-915F-A62E213EC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7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751A566-4A85-4AAC-A06E-2D4173B11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33032"/>
            <a:ext cx="10364451" cy="645507"/>
          </a:xfrm>
        </p:spPr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ABA3B-BB0C-4449-92B0-55F578D04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128" y="1117319"/>
            <a:ext cx="9440460" cy="4527176"/>
          </a:xfrm>
        </p:spPr>
        <p:txBody>
          <a:bodyPr>
            <a:normAutofit fontScale="85000" lnSpcReduction="10000"/>
          </a:bodyPr>
          <a:lstStyle/>
          <a:p>
            <a:r>
              <a:rPr lang="en-US" sz="2800" b="1" u="sng" cap="none" dirty="0"/>
              <a:t>Social &amp; Environmental Factors</a:t>
            </a:r>
            <a:r>
              <a:rPr lang="en-US" sz="2800" cap="none" dirty="0"/>
              <a:t>: Context is important (Health &amp; Cultural Experience)</a:t>
            </a:r>
          </a:p>
          <a:p>
            <a:endParaRPr lang="en-US" sz="2800" b="1" u="sng" cap="none" dirty="0"/>
          </a:p>
          <a:p>
            <a:r>
              <a:rPr lang="en-US" sz="2800" b="1" u="sng" cap="none" dirty="0"/>
              <a:t>A “Wholistic” Approach</a:t>
            </a:r>
            <a:r>
              <a:rPr lang="en-US" sz="2800" b="1" cap="none" dirty="0"/>
              <a:t>: </a:t>
            </a:r>
            <a:r>
              <a:rPr lang="en-US" sz="2800" cap="none" dirty="0"/>
              <a:t>Whole Person/ Holistic Framework</a:t>
            </a:r>
          </a:p>
          <a:p>
            <a:pPr lvl="1"/>
            <a:r>
              <a:rPr lang="en-US" sz="2800" cap="none" dirty="0"/>
              <a:t>Bio-Psycho-Social-Spiritual</a:t>
            </a:r>
          </a:p>
          <a:p>
            <a:pPr marL="0" indent="0">
              <a:buNone/>
            </a:pPr>
            <a:endParaRPr lang="en-US" sz="2800" b="1" u="sng" cap="none" dirty="0"/>
          </a:p>
          <a:p>
            <a:r>
              <a:rPr lang="en-US" sz="2800" b="1" u="sng" cap="none" dirty="0"/>
              <a:t>Self-Care </a:t>
            </a:r>
            <a:r>
              <a:rPr lang="en-US" sz="2800" b="1" i="1" u="sng" cap="none" dirty="0"/>
              <a:t>DEFINES</a:t>
            </a:r>
            <a:r>
              <a:rPr lang="en-US" sz="2800" b="1" u="sng" cap="none" dirty="0"/>
              <a:t> Health Care</a:t>
            </a:r>
            <a:r>
              <a:rPr lang="en-US" sz="2800" b="1" cap="none" dirty="0"/>
              <a:t>: </a:t>
            </a:r>
            <a:endParaRPr lang="en-US" sz="2800" cap="none" dirty="0"/>
          </a:p>
          <a:p>
            <a:pPr lvl="1"/>
            <a:r>
              <a:rPr lang="en-US" sz="2600" cap="none" dirty="0"/>
              <a:t>“ART” of Intervention</a:t>
            </a:r>
          </a:p>
          <a:p>
            <a:pPr lvl="1"/>
            <a:r>
              <a:rPr lang="en-US" sz="2600" cap="none" dirty="0"/>
              <a:t>Ask &amp; Listen; Seek Professional Help &amp; Resources; Recovery is a journey.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46B7FD-985D-4200-8AE4-809C9EC61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District 5 Webinar (Managing your Mental Health) - ACBH_Tribble</a:t>
            </a:r>
            <a:endParaRPr lang="en-US" dirty="0"/>
          </a:p>
        </p:txBody>
      </p:sp>
      <p:graphicFrame>
        <p:nvGraphicFramePr>
          <p:cNvPr id="12" name="Content Placeholder 12">
            <a:extLst>
              <a:ext uri="{FF2B5EF4-FFF2-40B4-BE49-F238E27FC236}">
                <a16:creationId xmlns:a16="http://schemas.microsoft.com/office/drawing/2014/main" id="{4C9ACAFC-9F0A-4F8C-8ACD-C89F2625EF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354641"/>
              </p:ext>
            </p:extLst>
          </p:nvPr>
        </p:nvGraphicFramePr>
        <p:xfrm>
          <a:off x="8760187" y="1918125"/>
          <a:ext cx="3066910" cy="256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8383DD-B803-42B1-806E-65DB70589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21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2000">
              <a:schemeClr val="bg2">
                <a:shade val="92000"/>
                <a:satMod val="170000"/>
                <a:lumMod val="96000"/>
              </a:schemeClr>
            </a:gs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85841">
              <a:schemeClr val="bg1">
                <a:lumMod val="75000"/>
              </a:schemeClr>
            </a:gs>
            <a:gs pos="31000">
              <a:schemeClr val="bg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FB0D87A-580B-4AC0-9A77-82FC77B00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310" y="5708303"/>
            <a:ext cx="695959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7BF37CE-B668-4CC8-BFC0-E0333B00A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4219" y="5958510"/>
            <a:ext cx="413778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Noto Sans CJK KR Black" panose="020B0A00000000000000" pitchFamily="34" charset="-128"/>
                <a:cs typeface="Arial" panose="020B0604020202020204" pitchFamily="34" charset="0"/>
              </a:rPr>
              <a:t>Alameda County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Noto Sans CJK KR Black" panose="020B0A00000000000000" pitchFamily="34" charset="-128"/>
                <a:cs typeface="Arial" panose="020B0604020202020204" pitchFamily="34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rlin Sans FB Demi" panose="020E0802020502020306" pitchFamily="34" charset="0"/>
                <a:ea typeface="Noto Sans CJK KR Black" panose="020B0A00000000000000" pitchFamily="34" charset="-128"/>
                <a:cs typeface="Arial" panose="020B0604020202020204" pitchFamily="34" charset="0"/>
              </a:rPr>
              <a:t>Behavioral Health Care Services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oto Sans CJK TC DemiLight" panose="020B0400000000000000" pitchFamily="34" charset="-128"/>
                <a:ea typeface="Noto Sans CJK TC DemiLight" panose="020B0400000000000000" pitchFamily="34" charset="-128"/>
                <a:cs typeface="Arial" panose="020B0604020202020204" pitchFamily="34" charset="0"/>
              </a:rPr>
              <a:t>MENTAL HEALTH &amp; SUBSTANCE USE SERVICES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그림 13">
            <a:extLst>
              <a:ext uri="{FF2B5EF4-FFF2-40B4-BE49-F238E27FC236}">
                <a16:creationId xmlns:a16="http://schemas.microsoft.com/office/drawing/2014/main" id="{E6AAAE9C-5958-47CE-9112-37165AC8846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205" y="6082665"/>
            <a:ext cx="621665" cy="2743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DC2C18-4418-4461-BF69-7CA484D2587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0" y="6219825"/>
            <a:ext cx="2794635" cy="5486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164918-239E-4B7D-8261-AF00D00305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840513" y="92964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71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3000">
              <a:schemeClr val="bg1">
                <a:tint val="90000"/>
                <a:lumMod val="110000"/>
              </a:schemeClr>
            </a:gs>
            <a:gs pos="97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C2253D4-A8D7-4B8A-B867-514D5DB63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58"/>
            <a:ext cx="6982691" cy="6858000"/>
          </a:xfrm>
          <a:prstGeom prst="ellipse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A88E4D-B5E1-41E0-87CE-64692D4B7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965" y="55079"/>
            <a:ext cx="11776362" cy="220896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br>
              <a:rPr lang="en-US" sz="4400" b="1" dirty="0">
                <a:latin typeface="Calibri"/>
                <a:cs typeface="Calibri"/>
              </a:rPr>
            </a:br>
            <a:r>
              <a:rPr lang="en-US" sz="4400" b="1" dirty="0">
                <a:latin typeface="Calibri"/>
                <a:cs typeface="Calibri"/>
              </a:rPr>
              <a:t>Community mental health Webinar series:</a:t>
            </a:r>
            <a:br>
              <a:rPr lang="en-US" sz="4400" b="1" dirty="0">
                <a:latin typeface="Calibri"/>
                <a:cs typeface="Calibri"/>
              </a:rPr>
            </a:br>
            <a:r>
              <a:rPr lang="en-US" sz="5400" dirty="0">
                <a:cs typeface="Calibri"/>
              </a:rPr>
              <a:t>M</a:t>
            </a:r>
            <a:r>
              <a:rPr lang="en-US" sz="5400" cap="none" dirty="0">
                <a:cs typeface="Calibri"/>
              </a:rPr>
              <a:t>anaging your Mental Health</a:t>
            </a:r>
            <a:br>
              <a:rPr lang="en-US" sz="4400" cap="none" dirty="0">
                <a:cs typeface="Calibri"/>
              </a:rPr>
            </a:br>
            <a:endParaRPr lang="en-US" sz="4400" dirty="0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8B8D5F-9AAA-4AC1-9BD6-71DDC8F49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0073" y="1881013"/>
            <a:ext cx="5527962" cy="621444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200" b="1" u="sng" dirty="0">
                <a:solidFill>
                  <a:schemeClr val="tx1"/>
                </a:solidFill>
              </a:rPr>
              <a:t>GOALS: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D52FC0-56B5-4298-94C6-1B55446B7BD0}"/>
              </a:ext>
            </a:extLst>
          </p:cNvPr>
          <p:cNvSpPr txBox="1"/>
          <p:nvPr/>
        </p:nvSpPr>
        <p:spPr>
          <a:xfrm>
            <a:off x="6844145" y="2460892"/>
            <a:ext cx="51538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b="1" dirty="0"/>
              <a:t>To Recognize Social &amp; Environmental Factors affecting your Well-being.</a:t>
            </a:r>
          </a:p>
          <a:p>
            <a:pPr marL="514350" indent="-514350">
              <a:buFont typeface="+mj-lt"/>
              <a:buAutoNum type="arabicParenR"/>
            </a:pPr>
            <a:endParaRPr lang="en-US" sz="2800" b="1" dirty="0"/>
          </a:p>
          <a:p>
            <a:pPr marL="514350" indent="-514350">
              <a:buFont typeface="+mj-lt"/>
              <a:buAutoNum type="arabicParenR"/>
            </a:pPr>
            <a:r>
              <a:rPr lang="en-US" sz="2800" b="1" dirty="0"/>
              <a:t>To Understand the importance of Holistic Support &amp; Care.</a:t>
            </a:r>
          </a:p>
          <a:p>
            <a:pPr marL="514350" indent="-514350">
              <a:buFont typeface="+mj-lt"/>
              <a:buAutoNum type="arabicParenR"/>
            </a:pPr>
            <a:endParaRPr lang="en-US" sz="2800" b="1" dirty="0"/>
          </a:p>
          <a:p>
            <a:pPr marL="514350" indent="-514350">
              <a:buFont typeface="+mj-lt"/>
              <a:buAutoNum type="arabicParenR"/>
            </a:pPr>
            <a:r>
              <a:rPr lang="en-US" sz="2800" b="1" dirty="0"/>
              <a:t>To Identify Basic tools to help Manage Daily Stressors. </a:t>
            </a:r>
          </a:p>
        </p:txBody>
      </p:sp>
    </p:spTree>
    <p:extLst>
      <p:ext uri="{BB962C8B-B14F-4D97-AF65-F5344CB8AC3E}">
        <p14:creationId xmlns:p14="http://schemas.microsoft.com/office/powerpoint/2010/main" val="3853636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2000">
              <a:schemeClr val="tx2">
                <a:lumMod val="60000"/>
                <a:lumOff val="40000"/>
              </a:schemeClr>
            </a:gs>
            <a:gs pos="31000">
              <a:schemeClr val="bg1">
                <a:lumMod val="85000"/>
              </a:schemeClr>
            </a:gs>
            <a:gs pos="1000">
              <a:schemeClr val="bg2">
                <a:lumMod val="60000"/>
                <a:lumOff val="40000"/>
              </a:schemeClr>
            </a:gs>
            <a:gs pos="88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B1F6B9-DD24-4DD1-9B8A-62188A8BE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cs typeface="Calibri"/>
              </a:rPr>
              <a:t>M</a:t>
            </a:r>
            <a:r>
              <a:rPr lang="en-US" sz="6600" cap="none" dirty="0">
                <a:cs typeface="Calibri"/>
              </a:rPr>
              <a:t>anaging your Mental Health</a:t>
            </a:r>
            <a:endParaRPr lang="en-US" sz="6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047558-84AF-4AD4-8C35-41EBFFFE8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2183" y="3144982"/>
            <a:ext cx="7676044" cy="2646219"/>
          </a:xfrm>
        </p:spPr>
        <p:txBody>
          <a:bodyPr>
            <a:normAutofit/>
          </a:bodyPr>
          <a:lstStyle/>
          <a:p>
            <a:pPr algn="l"/>
            <a:r>
              <a:rPr lang="en-US" sz="4000" b="1" i="1" cap="none" dirty="0"/>
              <a:t>Recognizing the Social &amp; Environmental Factors affecting your Well-being…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FA9A2-3A35-4152-BCDF-CD942E2EE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District 5 Webinar (Managing your Mental Health) - ACBH_Tribble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A6E3A9-CB3A-4CB7-843A-0BEB9826C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67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535EE-2A20-4A3B-A1C6-A48C2B12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</a:t>
            </a:r>
            <a:r>
              <a:rPr lang="en-US" b="1" cap="none" dirty="0"/>
              <a:t>ecognizing Social &amp; Environmental Factors</a:t>
            </a:r>
            <a:r>
              <a:rPr lang="en-US" b="1" dirty="0"/>
              <a:t>:</a:t>
            </a:r>
            <a:br>
              <a:rPr lang="en-US" b="1" dirty="0"/>
            </a:br>
            <a:r>
              <a:rPr lang="en-US" sz="3200" cap="non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Insecurity of Health &amp; Wellbeing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580AE-2221-4340-B91E-10E269662D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0019" y="2454681"/>
            <a:ext cx="5479471" cy="3424107"/>
          </a:xfrm>
        </p:spPr>
        <p:txBody>
          <a:bodyPr>
            <a:normAutofit fontScale="85000" lnSpcReduction="20000"/>
          </a:bodyPr>
          <a:lstStyle/>
          <a:p>
            <a:r>
              <a:rPr lang="en-US" sz="3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  <a:r>
              <a:rPr lang="en-US" sz="3200" b="1" cap="none" dirty="0"/>
              <a:t>Increased</a:t>
            </a:r>
            <a:r>
              <a:rPr lang="en-US" sz="3200" cap="none" dirty="0"/>
              <a:t> Emotional Dysregulation</a:t>
            </a:r>
          </a:p>
          <a:p>
            <a:r>
              <a:rPr lang="en-US" sz="3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  <a:r>
              <a:rPr lang="en-US" sz="3200" b="1" cap="none" dirty="0"/>
              <a:t>Increased</a:t>
            </a:r>
            <a:r>
              <a:rPr lang="en-US" sz="3200" cap="none" dirty="0"/>
              <a:t> Stress &amp; Prolonged Distress, BH Symptoms</a:t>
            </a:r>
          </a:p>
          <a:p>
            <a:r>
              <a:rPr lang="en-US" sz="3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  <a:r>
              <a:rPr lang="en-US" sz="3200" b="1" cap="none" dirty="0"/>
              <a:t>Decreased</a:t>
            </a:r>
            <a:r>
              <a:rPr lang="en-US" sz="3200" cap="none" dirty="0"/>
              <a:t> Capacity for Rapid Health Recovery</a:t>
            </a:r>
          </a:p>
          <a:p>
            <a:r>
              <a:rPr lang="en-US" sz="32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  <a:r>
              <a:rPr lang="en-US" sz="3200" b="1" cap="none" dirty="0"/>
              <a:t>Decreased</a:t>
            </a:r>
            <a:r>
              <a:rPr lang="en-US" sz="3200" cap="none" dirty="0"/>
              <a:t> Problem Solving &amp; Complex/ Rational Thinking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D9B1DC-5A89-4B4D-8BED-D427048FF29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3964" y="2479964"/>
            <a:ext cx="5978235" cy="339882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b="1" cap="none" dirty="0"/>
              <a:t>National HEALTH Pandemic:</a:t>
            </a:r>
            <a:endParaRPr lang="en-US" sz="2800" b="1" cap="none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cap="none" dirty="0"/>
              <a:t>COVID-19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cap="none" dirty="0"/>
              <a:t>Job &amp; Income Loss; School Closures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cap="none" dirty="0"/>
              <a:t>Social Network Impacts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cap="none" dirty="0"/>
              <a:t>Social Justice &amp; Political Upheaval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cap="non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ADCF67-D301-4762-917B-5E0ED49EB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District 5 Webinar (Managing your Mental Health) - </a:t>
            </a:r>
            <a:r>
              <a:rPr lang="en-US" dirty="0" err="1"/>
              <a:t>ACBH_Tribble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2D997-B2E5-4E31-B7AE-799706E2D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55FD4D15-0DD5-433E-A509-7A42B599CCEA}"/>
              </a:ext>
            </a:extLst>
          </p:cNvPr>
          <p:cNvSpPr/>
          <p:nvPr/>
        </p:nvSpPr>
        <p:spPr>
          <a:xfrm>
            <a:off x="5084618" y="2540038"/>
            <a:ext cx="1191491" cy="3253392"/>
          </a:xfrm>
          <a:prstGeom prst="rightBrace">
            <a:avLst>
              <a:gd name="adj1" fmla="val 8333"/>
              <a:gd name="adj2" fmla="val 47444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4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2000">
              <a:schemeClr val="tx2">
                <a:lumMod val="60000"/>
                <a:lumOff val="40000"/>
              </a:schemeClr>
            </a:gs>
            <a:gs pos="31000">
              <a:schemeClr val="bg1">
                <a:lumMod val="85000"/>
              </a:schemeClr>
            </a:gs>
            <a:gs pos="1000">
              <a:schemeClr val="bg2">
                <a:lumMod val="60000"/>
                <a:lumOff val="40000"/>
              </a:schemeClr>
            </a:gs>
            <a:gs pos="88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B1F6B9-DD24-4DD1-9B8A-62188A8BE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cs typeface="Calibri"/>
              </a:rPr>
              <a:t>M</a:t>
            </a:r>
            <a:r>
              <a:rPr lang="en-US" sz="6600" cap="none" dirty="0">
                <a:cs typeface="Calibri"/>
              </a:rPr>
              <a:t>anaging your Mental Health</a:t>
            </a:r>
            <a:endParaRPr lang="en-US" sz="6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047558-84AF-4AD4-8C35-41EBFFFE8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2183" y="3144982"/>
            <a:ext cx="7676044" cy="2646219"/>
          </a:xfrm>
        </p:spPr>
        <p:txBody>
          <a:bodyPr>
            <a:normAutofit/>
          </a:bodyPr>
          <a:lstStyle/>
          <a:p>
            <a:pPr algn="l"/>
            <a:r>
              <a:rPr lang="en-US" sz="4000" b="1" i="1" cap="none" dirty="0"/>
              <a:t>Understanding the importance of Holistic Support &amp; Care…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FA9A2-3A35-4152-BCDF-CD942E2EE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District 5 Webinar (Managing your Mental Health) - ACBH_Tribble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A6E3A9-CB3A-4CB7-843A-0BEB9826C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2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DB6669B-18FD-448B-9CF0-2298FBBF1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77" y="342469"/>
            <a:ext cx="11111449" cy="1596177"/>
          </a:xfrm>
        </p:spPr>
        <p:txBody>
          <a:bodyPr>
            <a:normAutofit/>
          </a:bodyPr>
          <a:lstStyle/>
          <a:p>
            <a:r>
              <a:rPr lang="en-US" b="1" cap="none" dirty="0"/>
              <a:t>The Holistic Framework:</a:t>
            </a:r>
            <a:br>
              <a:rPr lang="en-US" b="1" cap="none" dirty="0"/>
            </a:br>
            <a:r>
              <a:rPr lang="en-US" sz="2800" cap="none" dirty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en-US" sz="2800" b="1" cap="none" dirty="0"/>
              <a:t>Bio-Psycho-Social-Spiritual</a:t>
            </a:r>
            <a:r>
              <a:rPr lang="en-US" sz="2800" cap="none" dirty="0">
                <a:solidFill>
                  <a:schemeClr val="bg1">
                    <a:lumMod val="50000"/>
                  </a:schemeClr>
                </a:solidFill>
              </a:rPr>
              <a:t> Approach to Managing your Mental Health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063AAFC-07D8-4134-8DA1-6DAC82643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57" y="1938646"/>
            <a:ext cx="11680166" cy="4565671"/>
          </a:xfrm>
        </p:spPr>
        <p:txBody>
          <a:bodyPr>
            <a:normAutofit/>
          </a:bodyPr>
          <a:lstStyle/>
          <a:p>
            <a:r>
              <a:rPr lang="en-US" sz="2800" b="1" u="sng" cap="none" dirty="0"/>
              <a:t>Biological</a:t>
            </a:r>
            <a:r>
              <a:rPr lang="en-US" sz="2800" b="1" cap="none" dirty="0"/>
              <a:t>: </a:t>
            </a:r>
            <a:r>
              <a:rPr lang="en-US" sz="2800" cap="none" dirty="0"/>
              <a:t>Medical Care; Food, Clothing, &amp; Shelter; Exercise</a:t>
            </a:r>
            <a:endParaRPr lang="en-US" sz="1600" cap="none" dirty="0"/>
          </a:p>
          <a:p>
            <a:r>
              <a:rPr lang="en-US" sz="2800" b="1" u="sng" cap="none" dirty="0"/>
              <a:t>Psychological</a:t>
            </a:r>
            <a:r>
              <a:rPr lang="en-US" sz="2800" b="1" cap="none" dirty="0"/>
              <a:t>: </a:t>
            </a:r>
            <a:r>
              <a:rPr lang="en-US" sz="2800" cap="none" dirty="0"/>
              <a:t>Mental Health &amp; Substance Use Treatment; Crisis Support; Care Coordination</a:t>
            </a:r>
          </a:p>
          <a:p>
            <a:r>
              <a:rPr lang="en-US" sz="2800" b="1" u="sng" cap="none" dirty="0"/>
              <a:t>Social</a:t>
            </a:r>
            <a:r>
              <a:rPr lang="en-US" sz="2800" b="1" cap="none" dirty="0"/>
              <a:t>:</a:t>
            </a:r>
            <a:r>
              <a:rPr lang="en-US" sz="2800" cap="none" dirty="0"/>
              <a:t> Contact with Significant Others; Family &amp; Peers; Socially Affiliated Groups</a:t>
            </a:r>
          </a:p>
          <a:p>
            <a:r>
              <a:rPr lang="en-US" sz="2800" b="1" u="sng" cap="none" dirty="0"/>
              <a:t>Spiritual</a:t>
            </a:r>
            <a:r>
              <a:rPr lang="en-US" sz="2800" b="1" cap="none" dirty="0"/>
              <a:t>: </a:t>
            </a:r>
            <a:r>
              <a:rPr lang="en-US" sz="2800" cap="none" dirty="0"/>
              <a:t>Beliefs, Practices, and/or Connections that support and provide Life purpose &amp; Meaning.</a:t>
            </a:r>
            <a:endParaRPr lang="en-US" sz="160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46157B-100F-4AE8-ACA7-94BC51EC7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74" y="6245588"/>
            <a:ext cx="6672887" cy="365125"/>
          </a:xfrm>
        </p:spPr>
        <p:txBody>
          <a:bodyPr/>
          <a:lstStyle/>
          <a:p>
            <a:r>
              <a:rPr lang="en-US"/>
              <a:t>District 5 Webinar (Managing your Mental Health) - ACBH_Tribble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BF0B202-657C-47E5-9A38-7A6B6DCA6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  <p:pic>
        <p:nvPicPr>
          <p:cNvPr id="16" name="Content Placeholder 13">
            <a:extLst>
              <a:ext uri="{FF2B5EF4-FFF2-40B4-BE49-F238E27FC236}">
                <a16:creationId xmlns:a16="http://schemas.microsoft.com/office/drawing/2014/main" id="{CBD67BAF-0D5A-4F8D-BF5E-C532A63948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29585" y="123592"/>
            <a:ext cx="1097280" cy="731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8116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2000">
              <a:schemeClr val="tx2">
                <a:lumMod val="60000"/>
                <a:lumOff val="40000"/>
              </a:schemeClr>
            </a:gs>
            <a:gs pos="31000">
              <a:schemeClr val="bg1">
                <a:lumMod val="85000"/>
              </a:schemeClr>
            </a:gs>
            <a:gs pos="1000">
              <a:schemeClr val="bg2">
                <a:lumMod val="60000"/>
                <a:lumOff val="40000"/>
              </a:schemeClr>
            </a:gs>
            <a:gs pos="88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B1F6B9-DD24-4DD1-9B8A-62188A8BE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cs typeface="Calibri"/>
              </a:rPr>
              <a:t>M</a:t>
            </a:r>
            <a:r>
              <a:rPr lang="en-US" sz="6600" cap="none" dirty="0">
                <a:cs typeface="Calibri"/>
              </a:rPr>
              <a:t>anaging your Mental Health</a:t>
            </a:r>
            <a:endParaRPr lang="en-US" sz="6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047558-84AF-4AD4-8C35-41EBFFFE8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2183" y="3144982"/>
            <a:ext cx="7676044" cy="2646219"/>
          </a:xfrm>
        </p:spPr>
        <p:txBody>
          <a:bodyPr>
            <a:normAutofit/>
          </a:bodyPr>
          <a:lstStyle/>
          <a:p>
            <a:pPr algn="l"/>
            <a:r>
              <a:rPr lang="en-US" sz="4000" b="1" i="1" cap="none" dirty="0"/>
              <a:t>Identifying Basic tools to help Manage Daily Stressors…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FA9A2-3A35-4152-BCDF-CD942E2EE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District 5 Webinar (Managing your Mental Health) - ACBH_Tribble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A6E3A9-CB3A-4CB7-843A-0BEB9826C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7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535EE-2A20-4A3B-A1C6-A48C2B12D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22" y="1219200"/>
            <a:ext cx="4418141" cy="1413652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the holistic framework: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FF4ACB-15A4-466D-85C5-D5E32F27EE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10248" y="1686186"/>
            <a:ext cx="7431825" cy="402920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200" b="1" cap="none" dirty="0"/>
              <a:t>Limit</a:t>
            </a:r>
            <a:r>
              <a:rPr lang="en-US" sz="2200" cap="none" dirty="0"/>
              <a:t> PROLONGED Exposure to distress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cap="none" dirty="0"/>
              <a:t>Media; stressful personal activity; vicarious traumatization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200" b="1" cap="none" dirty="0"/>
              <a:t>Employ</a:t>
            </a:r>
            <a:r>
              <a:rPr lang="en-US" sz="2200" cap="none" dirty="0"/>
              <a:t> “Recharging Activity(ies)”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200" b="1" cap="none" dirty="0"/>
              <a:t>Identify</a:t>
            </a:r>
            <a:r>
              <a:rPr lang="en-US" sz="2200" cap="none" dirty="0"/>
              <a:t> “</a:t>
            </a:r>
            <a:r>
              <a:rPr lang="en-US" sz="2200" b="1" u="sng" cap="none" dirty="0"/>
              <a:t>MUST</a:t>
            </a:r>
            <a:r>
              <a:rPr lang="en-US" sz="2200" b="1" cap="none" dirty="0"/>
              <a:t> do’s</a:t>
            </a:r>
            <a:r>
              <a:rPr lang="en-US" sz="2200" cap="none" dirty="0"/>
              <a:t>” and minimize “</a:t>
            </a:r>
            <a:r>
              <a:rPr lang="en-US" sz="2200" b="1" i="1" u="sng" cap="none" dirty="0"/>
              <a:t>Should</a:t>
            </a:r>
            <a:r>
              <a:rPr lang="en-US" sz="2200" b="1" i="1" cap="none" dirty="0"/>
              <a:t> do’s</a:t>
            </a:r>
            <a:r>
              <a:rPr lang="en-US" sz="2200" cap="none" dirty="0"/>
              <a:t>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cap="none" dirty="0"/>
              <a:t>Prioritize and Forgive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arenR"/>
            </a:pPr>
            <a:r>
              <a:rPr lang="en-US" sz="2200" b="1" cap="none" dirty="0"/>
              <a:t>Minimize</a:t>
            </a:r>
            <a:r>
              <a:rPr lang="en-US" sz="2200" cap="none" dirty="0"/>
              <a:t> unhelpful social interactions/ exchanges </a:t>
            </a:r>
            <a:r>
              <a:rPr lang="en-US" sz="2200" i="1" cap="none" dirty="0"/>
              <a:t>(I.e., “Don’t sweat the small stuff!”)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200" b="1" cap="none" dirty="0"/>
              <a:t>Commit</a:t>
            </a:r>
            <a:r>
              <a:rPr lang="en-US" sz="2200" cap="none" dirty="0"/>
              <a:t> to frequent (even if only brief) ‘time-outs’ and/or recalibration time.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ADCF67-D301-4762-917B-5E0ED49EB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District 5 Webinar (Managing your Mental Health) - ACBH_Tribble</a:t>
            </a:r>
            <a:endParaRPr lang="en-US" dirty="0"/>
          </a:p>
        </p:txBody>
      </p:sp>
      <p:pic>
        <p:nvPicPr>
          <p:cNvPr id="15" name="Content Placeholder 13">
            <a:extLst>
              <a:ext uri="{FF2B5EF4-FFF2-40B4-BE49-F238E27FC236}">
                <a16:creationId xmlns:a16="http://schemas.microsoft.com/office/drawing/2014/main" id="{1A70DF37-0B20-436D-9BE9-3FE447E37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169401" y="163247"/>
            <a:ext cx="1453433" cy="2011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graphicFrame>
        <p:nvGraphicFramePr>
          <p:cNvPr id="16" name="Content Placeholder 12">
            <a:extLst>
              <a:ext uri="{FF2B5EF4-FFF2-40B4-BE49-F238E27FC236}">
                <a16:creationId xmlns:a16="http://schemas.microsoft.com/office/drawing/2014/main" id="{13A06380-9F31-4433-9582-6CDCBE196F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923754"/>
              </p:ext>
            </p:extLst>
          </p:nvPr>
        </p:nvGraphicFramePr>
        <p:xfrm>
          <a:off x="431322" y="2880755"/>
          <a:ext cx="3066910" cy="256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Title 1">
            <a:extLst>
              <a:ext uri="{FF2B5EF4-FFF2-40B4-BE49-F238E27FC236}">
                <a16:creationId xmlns:a16="http://schemas.microsoft.com/office/drawing/2014/main" id="{83324FFB-07F5-4ED5-A974-4A1288FAF521}"/>
              </a:ext>
            </a:extLst>
          </p:cNvPr>
          <p:cNvSpPr txBox="1">
            <a:spLocks/>
          </p:cNvSpPr>
          <p:nvPr/>
        </p:nvSpPr>
        <p:spPr>
          <a:xfrm>
            <a:off x="500596" y="815052"/>
            <a:ext cx="9059040" cy="6396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/>
              <a:t>Self-care: </a:t>
            </a:r>
            <a:r>
              <a:rPr lang="en-US" b="1" i="1" u="sng" cap="none" dirty="0"/>
              <a:t>defines</a:t>
            </a:r>
            <a:r>
              <a:rPr lang="en-US" b="1" cap="none" dirty="0"/>
              <a:t> </a:t>
            </a:r>
            <a:r>
              <a:rPr lang="en-US" b="1" cap="non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your ability to provide support.</a:t>
            </a:r>
            <a:endParaRPr lang="en-US" cap="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7CC904-A54F-4ED2-B6D9-DE818FC79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2354C0-52C5-427D-AEBA-B32B771A6E42}"/>
              </a:ext>
            </a:extLst>
          </p:cNvPr>
          <p:cNvSpPr txBox="1"/>
          <p:nvPr/>
        </p:nvSpPr>
        <p:spPr>
          <a:xfrm>
            <a:off x="11042073" y="2258868"/>
            <a:ext cx="10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theidearoom.net/2011/08/oxygen-stat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10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34717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41821F9-CBA0-4EE0-AF8F-02592B6E3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369136"/>
            <a:ext cx="10364451" cy="1596177"/>
          </a:xfrm>
        </p:spPr>
        <p:txBody>
          <a:bodyPr>
            <a:noAutofit/>
          </a:bodyPr>
          <a:lstStyle/>
          <a:p>
            <a:r>
              <a:rPr lang="en-US" b="1" cap="none" dirty="0">
                <a:cs typeface="Calibri"/>
              </a:rPr>
              <a:t>Fundamentals of Managing Daily Stressors: </a:t>
            </a:r>
            <a:br>
              <a:rPr lang="en-US" sz="4000" b="1" dirty="0">
                <a:cs typeface="Calibri"/>
              </a:rPr>
            </a:br>
            <a:r>
              <a:rPr lang="en-US" sz="3200" cap="none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Supportive Intervention Strategies</a:t>
            </a:r>
            <a:endParaRPr lang="en-US" sz="2800" cap="non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4175DA-A23E-4A6F-8962-D8C23530CCB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2214694"/>
            <a:ext cx="10737899" cy="36685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b="1" u="sng" dirty="0"/>
              <a:t>The “</a:t>
            </a:r>
            <a:r>
              <a:rPr lang="en-US" sz="3500" b="1" i="1" u="sng" dirty="0"/>
              <a:t>ART</a:t>
            </a:r>
            <a:r>
              <a:rPr lang="en-US" sz="3500" b="1" u="sng" dirty="0"/>
              <a:t>” of Intervention</a:t>
            </a:r>
          </a:p>
          <a:p>
            <a:r>
              <a:rPr lang="en-US" sz="5400" b="1" dirty="0"/>
              <a:t>A</a:t>
            </a:r>
            <a:r>
              <a:rPr lang="en-US" dirty="0"/>
              <a:t> = </a:t>
            </a:r>
            <a:r>
              <a:rPr lang="en-US" b="1" i="1" dirty="0"/>
              <a:t>Assess</a:t>
            </a:r>
            <a:r>
              <a:rPr lang="en-US" dirty="0"/>
              <a:t> </a:t>
            </a:r>
            <a:r>
              <a:rPr lang="en-US" sz="1700" i="1" cap="none" dirty="0"/>
              <a:t>(Who, What, When, Why, Where, &amp; How?)</a:t>
            </a:r>
            <a:endParaRPr lang="en-US" i="1" cap="none" dirty="0"/>
          </a:p>
          <a:p>
            <a:r>
              <a:rPr lang="en-US" sz="5400" b="1" dirty="0"/>
              <a:t>R</a:t>
            </a:r>
            <a:r>
              <a:rPr lang="en-US" dirty="0"/>
              <a:t> = </a:t>
            </a:r>
            <a:r>
              <a:rPr lang="en-US" b="1" i="1" dirty="0"/>
              <a:t>Redirect</a:t>
            </a:r>
            <a:r>
              <a:rPr lang="en-US" dirty="0"/>
              <a:t> </a:t>
            </a:r>
            <a:r>
              <a:rPr lang="en-US" sz="1700" i="1" cap="none" dirty="0"/>
              <a:t>(Support &amp; Normalize, Give Choices)</a:t>
            </a:r>
          </a:p>
          <a:p>
            <a:r>
              <a:rPr lang="en-US" sz="5400" b="1" dirty="0"/>
              <a:t>T</a:t>
            </a:r>
            <a:r>
              <a:rPr lang="en-US" dirty="0"/>
              <a:t> = </a:t>
            </a:r>
            <a:r>
              <a:rPr lang="en-US" b="1" i="1" dirty="0"/>
              <a:t>Teach &amp; EMPOWER</a:t>
            </a:r>
            <a:r>
              <a:rPr lang="en-US" i="1" dirty="0"/>
              <a:t> </a:t>
            </a:r>
            <a:r>
              <a:rPr lang="en-US" sz="1700" i="1" cap="none" dirty="0"/>
              <a:t>(When time has passed, when things have calmed/subsided, or when the situation has resolved.)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2FAEC5-BC83-4085-A575-2ACBAC305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District 5 Webinar (Managing your Mental Health) - ACBH_Tribble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D29B01-156D-4EFE-A749-A63EA17F1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967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11462</TotalTime>
  <Words>785</Words>
  <Application>Microsoft Office PowerPoint</Application>
  <PresentationFormat>Widescreen</PresentationFormat>
  <Paragraphs>107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Noto Sans CJK KR Black</vt:lpstr>
      <vt:lpstr>Noto Sans CJK TC DemiLight</vt:lpstr>
      <vt:lpstr>Arial</vt:lpstr>
      <vt:lpstr>Arial Narrow</vt:lpstr>
      <vt:lpstr>Berlin Sans FB Demi</vt:lpstr>
      <vt:lpstr>Calibri</vt:lpstr>
      <vt:lpstr>Times New Roman</vt:lpstr>
      <vt:lpstr>Tw Cen MT</vt:lpstr>
      <vt:lpstr>Wingdings</vt:lpstr>
      <vt:lpstr>Droplet</vt:lpstr>
      <vt:lpstr>Community mental health webinar series:  Managing your Mental Health</vt:lpstr>
      <vt:lpstr> Community mental health Webinar series: Managing your Mental Health </vt:lpstr>
      <vt:lpstr>Managing your Mental Health</vt:lpstr>
      <vt:lpstr>Recognizing Social &amp; Environmental Factors: The Insecurity of Health &amp; Wellbeing</vt:lpstr>
      <vt:lpstr>Managing your Mental Health</vt:lpstr>
      <vt:lpstr>The Holistic Framework: A Bio-Psycho-Social-Spiritual Approach to Managing your Mental Health</vt:lpstr>
      <vt:lpstr>Managing your Mental Health</vt:lpstr>
      <vt:lpstr>the holistic framework:</vt:lpstr>
      <vt:lpstr>Fundamentals of Managing Daily Stressors:  Supportive Intervention Strategies</vt:lpstr>
      <vt:lpstr>Fundamentals of Managing Daily Stressors:  Normalizing behaviors &amp; trauma informed support 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Karyn Tribble</dc:creator>
  <cp:lastModifiedBy>Tribble, Karyn ACBH</cp:lastModifiedBy>
  <cp:revision>482</cp:revision>
  <dcterms:created xsi:type="dcterms:W3CDTF">2020-07-01T16:39:36Z</dcterms:created>
  <dcterms:modified xsi:type="dcterms:W3CDTF">2021-04-07T00:25:12Z</dcterms:modified>
</cp:coreProperties>
</file>