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28" r:id="rId4"/>
    <p:sldMasterId id="2147483960" r:id="rId5"/>
  </p:sldMasterIdLst>
  <p:notesMasterIdLst>
    <p:notesMasterId r:id="rId21"/>
  </p:notesMasterIdLst>
  <p:handoutMasterIdLst>
    <p:handoutMasterId r:id="rId22"/>
  </p:handoutMasterIdLst>
  <p:sldIdLst>
    <p:sldId id="352" r:id="rId6"/>
    <p:sldId id="262" r:id="rId7"/>
    <p:sldId id="258" r:id="rId8"/>
    <p:sldId id="259" r:id="rId9"/>
    <p:sldId id="260" r:id="rId10"/>
    <p:sldId id="353" r:id="rId11"/>
    <p:sldId id="355" r:id="rId12"/>
    <p:sldId id="356" r:id="rId13"/>
    <p:sldId id="358" r:id="rId14"/>
    <p:sldId id="362" r:id="rId15"/>
    <p:sldId id="363" r:id="rId16"/>
    <p:sldId id="364" r:id="rId17"/>
    <p:sldId id="360" r:id="rId18"/>
    <p:sldId id="261" r:id="rId19"/>
    <p:sldId id="365" r:id="rId20"/>
  </p:sldIdLst>
  <p:sldSz cx="18288000" cy="10287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Berlin Sans FB Demi" panose="020E0802020502020306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58FEDBB-170B-3F4B-AC24-30DC99D2E553}">
          <p14:sldIdLst>
            <p14:sldId id="352"/>
            <p14:sldId id="262"/>
            <p14:sldId id="258"/>
            <p14:sldId id="259"/>
            <p14:sldId id="260"/>
            <p14:sldId id="353"/>
            <p14:sldId id="355"/>
            <p14:sldId id="356"/>
          </p14:sldIdLst>
        </p14:section>
        <p14:section name="Untitled Section" id="{A099289A-AC90-46ED-A9F7-CD8021E413D4}">
          <p14:sldIdLst>
            <p14:sldId id="358"/>
            <p14:sldId id="362"/>
            <p14:sldId id="363"/>
            <p14:sldId id="364"/>
            <p14:sldId id="360"/>
            <p14:sldId id="261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orient="horz" pos="5544" userDrawn="1">
          <p15:clr>
            <a:srgbClr val="A4A3A4"/>
          </p15:clr>
        </p15:guide>
        <p15:guide id="3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938"/>
    <a:srgbClr val="1A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4" autoAdjust="0"/>
    <p:restoredTop sz="94681" autoAdjust="0"/>
  </p:normalViewPr>
  <p:slideViewPr>
    <p:cSldViewPr>
      <p:cViewPr varScale="1">
        <p:scale>
          <a:sx n="42" d="100"/>
          <a:sy n="42" d="100"/>
        </p:scale>
        <p:origin x="920" y="40"/>
      </p:cViewPr>
      <p:guideLst>
        <p:guide orient="horz" pos="3240"/>
        <p:guide orient="horz" pos="554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2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A37C06-9405-3440-B330-7B4AD9EF3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99E62-B92A-AC48-8429-3CC6B66872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F769-5E0F-7D4E-9711-C535F6A2F8D5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37B66-18BE-A94C-BF21-B6F7B293B1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4F949-1D90-5641-AF0F-703F9F1BC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C7330-8F06-6843-BC54-80C8F7A9B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7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8CC04-B6C0-934A-8EAC-9F3945896574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3ECFA-D3B4-704D-9165-57A23463C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2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Health &amp; Behavioral Challenges (depression, isolation)</a:t>
            </a:r>
          </a:p>
          <a:p>
            <a:r>
              <a:rPr lang="en-US" dirty="0"/>
              <a:t>Psychiatry and </a:t>
            </a:r>
            <a:r>
              <a:rPr lang="en-US" dirty="0" err="1"/>
              <a:t>Gero</a:t>
            </a:r>
            <a:r>
              <a:rPr lang="en-US" dirty="0"/>
              <a:t>-psychiatry (i.e. mental health v dementia)</a:t>
            </a:r>
          </a:p>
          <a:p>
            <a:r>
              <a:rPr lang="en-US" dirty="0"/>
              <a:t>Conservatorship (loss of independent decision making and control)</a:t>
            </a:r>
          </a:p>
          <a:p>
            <a:r>
              <a:rPr lang="en-US" dirty="0"/>
              <a:t>Housing (lack of safe affordable housing)</a:t>
            </a:r>
          </a:p>
          <a:p>
            <a:r>
              <a:rPr lang="en-US" dirty="0"/>
              <a:t>Medical Care (chronic health conditions and lack of provider expertise)</a:t>
            </a:r>
          </a:p>
          <a:p>
            <a:r>
              <a:rPr lang="en-US" dirty="0"/>
              <a:t>Lack of Social Support (loss of loved ones and friends, lack of family support)</a:t>
            </a:r>
          </a:p>
          <a:p>
            <a:r>
              <a:rPr lang="en-US" dirty="0"/>
              <a:t>Transportation (loss of driving privileges, navigating public transport)</a:t>
            </a:r>
          </a:p>
          <a:p>
            <a:r>
              <a:rPr lang="en-US" dirty="0"/>
              <a:t>Food and Nutrition (expense of food, dehydration, decreased cooking)</a:t>
            </a:r>
          </a:p>
          <a:p>
            <a:r>
              <a:rPr lang="en-US" dirty="0"/>
              <a:t>Aging-specific Resources and Supplies</a:t>
            </a:r>
          </a:p>
          <a:p>
            <a:r>
              <a:rPr lang="en-US" dirty="0"/>
              <a:t>Financial Assistance (limited income, need assistance to pay bills, risk of fiscal abuse)</a:t>
            </a:r>
          </a:p>
          <a:p>
            <a:r>
              <a:rPr lang="en-US" dirty="0"/>
              <a:t>Specialized Risk Assessment and Management (fall risk/safety, cognitive)</a:t>
            </a:r>
          </a:p>
          <a:p>
            <a:r>
              <a:rPr lang="en-US" dirty="0"/>
              <a:t>Substance Abuse/Dependence (common)</a:t>
            </a:r>
          </a:p>
          <a:p>
            <a:r>
              <a:rPr lang="en-US" dirty="0"/>
              <a:t>Societal attitudes towards aging adults in the US dominant culture</a:t>
            </a:r>
          </a:p>
          <a:p>
            <a:endParaRPr lang="en-US" dirty="0"/>
          </a:p>
          <a:p>
            <a:r>
              <a:rPr lang="en-US" dirty="0"/>
              <a:t>Discuss Socio-cultural factors from large slide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3ECFA-D3B4-704D-9165-57A23463C2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3ECFA-D3B4-704D-9165-57A23463C2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.  Provide Case Management: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Navigate medical network providers (</a:t>
            </a:r>
            <a:r>
              <a:rPr lang="en-US" dirty="0" err="1">
                <a:solidFill>
                  <a:prstClr val="black"/>
                </a:solidFill>
              </a:rPr>
              <a:t>MediCal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MediCare</a:t>
            </a:r>
            <a:r>
              <a:rPr lang="en-US" dirty="0">
                <a:solidFill>
                  <a:prstClr val="black"/>
                </a:solidFill>
              </a:rPr>
              <a:t>; Kaiser; Blue Cross;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Linkage and access to medical providers, COVID vaccinations, hearing and vision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Identify age-appropriate resources and supplies (walkers, wheel-chairs, incontinent undergarments)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Advocacy for housing, legal, medical, and financial needs</a:t>
            </a:r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2.   Assist Older Adults in Community Integration: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Building relationships with providers: Meals on Wheels, Mercy Brown Bag, In Home Supportive Services, Alameda County </a:t>
            </a:r>
            <a:r>
              <a:rPr lang="en-US" dirty="0" err="1">
                <a:solidFill>
                  <a:prstClr val="black"/>
                </a:solidFill>
              </a:rPr>
              <a:t>SubPayee</a:t>
            </a:r>
            <a:r>
              <a:rPr lang="en-US" dirty="0">
                <a:solidFill>
                  <a:prstClr val="black"/>
                </a:solidFill>
              </a:rPr>
              <a:t>, Adult Protective Services, Center for Elders Independence, Alameda County Care Alliance, Legal Assistance for Seniors, Housing and Economics Rights Association, Life Elder Care, </a:t>
            </a:r>
            <a:r>
              <a:rPr lang="en-US" dirty="0" err="1">
                <a:solidFill>
                  <a:prstClr val="black"/>
                </a:solidFill>
              </a:rPr>
              <a:t>LifeLong</a:t>
            </a:r>
            <a:r>
              <a:rPr lang="en-US" dirty="0">
                <a:solidFill>
                  <a:prstClr val="black"/>
                </a:solidFill>
              </a:rPr>
              <a:t> Over 60 Clinic, Licensed Board and Cares, Independent Assisted Living Homes</a:t>
            </a:r>
          </a:p>
          <a:p>
            <a:pPr marL="342900" lvl="0" indent="-342900" defTabSz="914400">
              <a:buFont typeface="Arial" panose="020B0604020202020204" pitchFamily="34" charset="0"/>
              <a:buAutoNum type="arabicPeriod" startAt="3"/>
              <a:defRPr/>
            </a:pPr>
            <a:r>
              <a:rPr lang="en-US" sz="2400" dirty="0">
                <a:solidFill>
                  <a:prstClr val="black"/>
                </a:solidFill>
              </a:rPr>
              <a:t>  Support to bridge Digital Divide: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Telehealth services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Education and support in using technology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3ECFA-D3B4-704D-9165-57A23463C2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7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 sz="2800" dirty="0">
                <a:solidFill>
                  <a:prstClr val="black"/>
                </a:solidFill>
              </a:rPr>
              <a:t>.   Psychiatry: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Provide medication assessment to establish mental health issues and cognitive functioning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Psychoeducation around medication support, physical ailments, and mental health issues</a:t>
            </a:r>
          </a:p>
          <a:p>
            <a:pPr lvl="1" defTabSz="914400"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marL="457200" lvl="0" indent="-457200" defTabSz="914400">
              <a:buAutoNum type="arabicPeriod" startAt="5"/>
              <a:defRPr/>
            </a:pPr>
            <a:r>
              <a:rPr lang="en-US" sz="2800" dirty="0">
                <a:solidFill>
                  <a:prstClr val="black"/>
                </a:solidFill>
              </a:rPr>
              <a:t>Collateral services with family members and care providers: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Consistent communication</a:t>
            </a:r>
          </a:p>
          <a:p>
            <a:pPr lvl="1" defTabSz="914400"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6.   End of Life Planning: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Discussions of end of life planning (Burial Plot or cremation)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Alameda County Care Alliance (agency who provides end of life planning for clients)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3ECFA-D3B4-704D-9165-57A23463C2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0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Collateral services with family members and care providers: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GIVE THEM A CHOICE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Education around Fall Risk Preventions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Education around safety in home/residence (furniture, bathrooms, bedrooms)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Telehealth services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Support to connect with social workers to provide comprehensive support </a:t>
            </a:r>
          </a:p>
          <a:p>
            <a:pPr lvl="0" defTabSz="914400">
              <a:defRPr/>
            </a:pPr>
            <a:endParaRPr lang="en-US" sz="1050" dirty="0"/>
          </a:p>
          <a:p>
            <a:r>
              <a:rPr lang="en-US" sz="2800" dirty="0"/>
              <a:t>Psychoeducation around medication management: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How to manage depression and isolation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How to manage/administer medications at home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3ECFA-D3B4-704D-9165-57A23463C2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7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Light Purple Gradient">
    <p:bg>
      <p:bgPr>
        <a:gradFill flip="none" rotWithShape="1">
          <a:gsLst>
            <a:gs pos="0">
              <a:schemeClr val="accent6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1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4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7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9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6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7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820" y="3771901"/>
            <a:ext cx="13373099" cy="3394172"/>
          </a:xfr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820" y="7166069"/>
            <a:ext cx="13373099" cy="16894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6485716"/>
            <a:ext cx="2616978" cy="116788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679431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1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5666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3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3088125"/>
            <a:ext cx="13373099" cy="220320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5295194"/>
            <a:ext cx="13373099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3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818" y="3200400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121" y="3189333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50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60" y="2959055"/>
            <a:ext cx="598909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819" y="3823449"/>
            <a:ext cx="6514340" cy="503109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9944" y="2954213"/>
            <a:ext cx="599850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36" y="3818607"/>
            <a:ext cx="6508011" cy="503109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9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669132"/>
            <a:ext cx="5257799" cy="146446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518" y="669133"/>
            <a:ext cx="7772400" cy="812244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19" y="2397920"/>
            <a:ext cx="5257799" cy="639365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93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7200900"/>
            <a:ext cx="133731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818" y="952448"/>
            <a:ext cx="13373100" cy="5782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8051007"/>
            <a:ext cx="13373100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38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14400"/>
            <a:ext cx="13373099" cy="467556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55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518" y="5257800"/>
            <a:ext cx="11304831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49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3657601"/>
            <a:ext cx="13373100" cy="4087268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85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25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41111"/>
            <a:ext cx="13373099" cy="4320030"/>
          </a:xfr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7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71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98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2219" y="941108"/>
            <a:ext cx="3311402" cy="7925726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941108"/>
            <a:ext cx="9715500" cy="7925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9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3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White-to-Grey Gradient">
    <p:bg>
      <p:bgPr>
        <a:gradFill>
          <a:gsLst>
            <a:gs pos="0">
              <a:schemeClr val="bg1"/>
            </a:gs>
            <a:gs pos="10000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2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Dark Purple Gradient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6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028699"/>
            <a:ext cx="16306800" cy="150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738439"/>
            <a:ext cx="16306800" cy="651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0803CBA-763D-194A-AE4D-D122C2F5AB29}"/>
              </a:ext>
            </a:extLst>
          </p:cNvPr>
          <p:cNvGrpSpPr/>
          <p:nvPr userDrawn="1"/>
        </p:nvGrpSpPr>
        <p:grpSpPr>
          <a:xfrm>
            <a:off x="0" y="8812306"/>
            <a:ext cx="18288000" cy="1474694"/>
            <a:chOff x="0" y="0"/>
            <a:chExt cx="6186311" cy="554748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42B59B7D-33C3-D345-B2A5-2355157E2AFE}"/>
                </a:ext>
              </a:extLst>
            </p:cNvPr>
            <p:cNvSpPr/>
            <p:nvPr/>
          </p:nvSpPr>
          <p:spPr>
            <a:xfrm>
              <a:off x="0" y="0"/>
              <a:ext cx="6186311" cy="554748"/>
            </a:xfrm>
            <a:custGeom>
              <a:avLst/>
              <a:gdLst/>
              <a:ahLst/>
              <a:cxnLst/>
              <a:rect l="l" t="t" r="r" b="b"/>
              <a:pathLst>
                <a:path w="6186311" h="554748">
                  <a:moveTo>
                    <a:pt x="0" y="0"/>
                  </a:moveTo>
                  <a:lnTo>
                    <a:pt x="6186311" y="0"/>
                  </a:lnTo>
                  <a:lnTo>
                    <a:pt x="6186311" y="554748"/>
                  </a:lnTo>
                  <a:lnTo>
                    <a:pt x="0" y="554748"/>
                  </a:lnTo>
                  <a:close/>
                </a:path>
              </a:pathLst>
            </a:custGeom>
            <a:solidFill>
              <a:srgbClr val="5A2C81"/>
            </a:solidFill>
          </p:spPr>
        </p:sp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id="{7D05A1F1-1523-5747-8E5D-85F5F9FDCBB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10972800" y="9265046"/>
            <a:ext cx="6324600" cy="5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600" b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760" userDrawn="1">
          <p15:clr>
            <a:srgbClr val="F26B43"/>
          </p15:clr>
        </p15:guide>
        <p15:guide id="3" orient="horz" pos="3240" userDrawn="1">
          <p15:clr>
            <a:srgbClr val="F26B43"/>
          </p15:clr>
        </p15:guide>
        <p15:guide id="4" orient="horz" pos="648" userDrawn="1">
          <p15:clr>
            <a:srgbClr val="F26B43"/>
          </p15:clr>
        </p15:guide>
        <p15:guide id="5" orient="horz" pos="5832" userDrawn="1">
          <p15:clr>
            <a:srgbClr val="F26B43"/>
          </p15:clr>
        </p15:guide>
        <p15:guide id="6" pos="10896" userDrawn="1">
          <p15:clr>
            <a:srgbClr val="F26B43"/>
          </p15:clr>
        </p15:guide>
        <p15:guide id="7" pos="624" userDrawn="1">
          <p15:clr>
            <a:srgbClr val="F26B43"/>
          </p15:clr>
        </p15:guide>
        <p15:guide id="8" orient="horz" pos="55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342900"/>
            <a:ext cx="4277274" cy="9957942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0832" y="-1179"/>
            <a:ext cx="3535011" cy="102810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74320" cy="1028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8" y="3200400"/>
            <a:ext cx="13373100" cy="58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19" y="9203713"/>
            <a:ext cx="114299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9" y="1181674"/>
            <a:ext cx="11696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4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51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n+home+support+services+alameda+county&amp;client=firefox-b-1-d&amp;tbm=lcl&amp;ei=NR5-YOvaMpfj-gSB653gBw&amp;oq=in+hom&amp;gs_l=psy-ab.1.0.0i67k1l3j0i433i67k1j0j0i67k1j0l2j0i433k1l2.117321.118387.0.120147.6.6.0.0.0.0.146.610.3j3.6.0....0...1c.1.64.psy-ab..0.6.610...0i273k1j0i433i131k1j0i457k1j0i402k1.0.3KdT2_Op6W8" TargetMode="External"/><Relationship Id="rId2" Type="http://schemas.openxmlformats.org/officeDocument/2006/relationships/hyperlink" Target="https://www.google.com/search?q=gart+alameda+county&amp;client=firefox-b-1-d&amp;tbm=lcl&amp;ei=Eht-YJJC0vH7BIC_tpAF&amp;oq=GART+al&amp;gs_l=psy-ab.1.0.0j0i10k1j0i433i10k1l2j0i10k1l6.652164.654926.0.657025.7.7.0.0.0.0.115.622.2j4.6.0....0...1c..64.psy-ab..1.6.621...0i273k1j0i433i273k1j0i433i131k1j0i433k1j0i457i67k1j0i402k1j0i67k1j0i433i67k1j0i433i131i67k1.0.IxrVUQLbjZo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google.com/search?q=center%20for%20elders%20independence&amp;client=firefox-b-1-d&amp;ei=rBh-YMDPOs3T-wT_k774CQ&amp;oq=Center+for+Elder&amp;gs_lcp=Cgdnd3Mtd2l6EAEYADICCAAyCAguEMcBEK8BMgIIADIICC4QxwEQrwEyCAguEMcBEK8BMgIIADICCAAyAggAMgIIADICCAA6BwgAEEcQsAM6BwgAELADEEM6BQgAEJECOggIABCxAxCDAToKCAAQsQMQgwEQQzoICC4QsQMQgwE6BQgAELEDOgsILhCxAxDHARCjAjoOCC4QxwEQrwEQkQIQkwI6BAgAEEM6CgguEMcBEK8BEEM6BwguELEDEEM6CwguELEDEMcBEK8BOggILhDHARCjAjoCCC46BAguEEM6DQguEMcBEK8BEEMQkwI6BAgAEA06CgguEMcBEK8BEA1QjidYoFhgvXZoBXACeACAAaYBiAHsEpIBBDQuMTeYAQCgAQGqAQdnd3Mtd2l6yAEJwAEB&amp;sclient=gws-wiz&amp;tbs=lf:1,lf_ui:1&amp;tbm=lcl&amp;rflfq=1&amp;num=10&amp;rldimm=16310256693418652661&amp;lqi=Ch5jZW50ZXIgZm9yIGVsZGVycyBpbmRlcGVuZGVuY2VIxKntg6ivgIAIWlAKHmNlbnRlciBmb3IgZWxkZXJzIGluZGVwZW5kZW5jZRAAEAEQAhADGAAYARgCGAMiHmNlbnRlciBmb3IgZWxkZXJzIGluZGVwZW5kZW5jZZIBDm1lZGljYWxfY2xpbmljqgEmEAEqIiIeY2VudGVyIGZvciBlbGRlcnMgaW5kZXBlbmRlbmNlKAA&amp;phdesc=IUGlI5hZnGE&amp;ved=2ahUKEwitwsqYw4vwAhXIrZ4KHXKAB-QQvS4wCHoECBAQOg&amp;rlst=f" TargetMode="External"/><Relationship Id="rId4" Type="http://schemas.openxmlformats.org/officeDocument/2006/relationships/hyperlink" Target="https://www.google.com/search?q=lifelong+over+60+clinic&amp;client=firefox-b-1-d&amp;tbm=lcl&amp;ei=rh5-YLHgLMP6-gT7trXYDA&amp;oq=Life+Long+Clinic+over+&amp;gs_l=psy-ab.1.0.0i8i13i30k1j0i390k1l2.118186.127532.0.131000.22.21.0.1.1.0.157.1886.15j5.20.0....0...1c.1.64.psy-ab..1.21.1886...0j0i273k1j0i433k1j0i433i131k1j0i67k1j0i433i131i67k1j0i433i67k1j0i10k1j0i433i10k1j0i457k1j0i22i10i30k1j0i22i30k1j0i13k1.0.ugalVZayLq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lameda+county+care+alliance&amp;client=firefox-b-1-d&amp;tbm=lcl&amp;ei=bh9-YLXhJc_m-gTX8YvADQ&amp;oq=Alameda+County+Care+A&amp;gs_l=psy-ab.1.0.0j0i22i30k1l5j0i22i10i30k1j0i457i22i30k1j0i22i30k1l2.376208.380419.0.382666.21.13.0.8.8.0.224.1408.7j4j1.12.0....0...1c.1.64.psy-ab..2.19.1199...38j0i273k1j0i67k1j0i433k1j0i433i131k1j0i433i67k1j0i433i273k1j0i457i67k1j0i457k1.0.t0Eo6CQ_pwk" TargetMode="External"/><Relationship Id="rId7" Type="http://schemas.openxmlformats.org/officeDocument/2006/relationships/hyperlink" Target="https://www.google.com/search?q=legal+assistance+for+seniors&amp;client=firefox-b-1-d&amp;tbm=lcl&amp;ei=KCJ-YLXjOoL8-gSov4moDw&amp;oq=legal+as&amp;gs_l=psy-ab.1.0.0i273k1j0i433k1j0i433i457k1j0i402k1j0j0i433k1j0l4.73505.75720.0.77726.8.8.0.0.0.0.123.739.6j2.8.0....0...1c.1.64.psy-ab..0.8.737...0i67k1j0i433i131k1j0i457i273k1j0i433i67k1.0.f6DR5MRGFQc" TargetMode="External"/><Relationship Id="rId2" Type="http://schemas.openxmlformats.org/officeDocument/2006/relationships/hyperlink" Target="https://www.google.com/search?q=institute+on+aging+alameda+county&amp;client=firefox-b-1-d&amp;tbm=lcl&amp;ei=9R1-YPOuOMLH-wSW7ZeACA&amp;oq=institute+on+aging+Al&amp;gs_l=psy-ab.1.0.0i22i30k1l10.52708.60755.0.62987.27.18.2.7.7.0.131.1439.11j5.16.0....0...1c.1.64.psy-ab..2.25.1456...0j0i273k1j0i433i131k1j0i433k1j0i67k1j0i433i67k1j0i433i131i67k1j0i10k1j0i433i10k1.0.aLAiAmVCQc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google.com/search?q=life+eldercare&amp;client=firefox-b-1-d&amp;tbm=lcl&amp;ei=xCF-YOPZHsTS-wTh7Za4CQ&amp;oq=life+Elder&amp;gs_l=psy-ab.1.0.0l3j0i22i30k1l7.96270.97913.0.99718.10.10.0.0.0.0.131.928.6j4.10.0....0...1c.1.64.psy-ab..0.10.927...0i273k1j0i433k1j0i433i131k1j0i67k1j0i433i67k1.0.wbSTBEqfZ0U" TargetMode="External"/><Relationship Id="rId5" Type="http://schemas.openxmlformats.org/officeDocument/2006/relationships/hyperlink" Target="https://www.google.com/search?q=meals+on+wheels+oakland&amp;client=firefox-b-1-d&amp;tbm=lcl&amp;ei=miF-YKuvJtHR-wS09oHoBA&amp;oq=Meals+on&amp;gs_l=psy-ab.1.0.0i67k1j0i433i457k1j0i402k1l2j0i273k1j0l2j0i67k1j0l2.38113.39399.0.41247.8.7.0.1.1.0.123.664.4j3.7.0....0...1c.1.64.psy-ab..0.8.665...0i433k1j0i433i131k1j0i433i67k1j0i433i457i67k1.0.cx7GmxdjZ9Y" TargetMode="External"/><Relationship Id="rId4" Type="http://schemas.openxmlformats.org/officeDocument/2006/relationships/hyperlink" Target="https://www.google.com/search?q=mercy+brown+bag+oakland&amp;client=firefox-b-1-d&amp;tbm=lcl&amp;ei=7SB-YLemNJWd-gSy764I&amp;oq=Mercy+Bro&amp;gs_l=psy-ab.1.3.0i273k1j0i433k1j0l7j0i457k1.167876.169843.0.172132.9.9.0.0.0.0.158.950.4j5.9.0....0...1c..64.psy-ab..0.9.947...0i433i131k1j0i67k1j0i433i67k1.0.--b23psa4Y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hyperlink" Target="https://pixabay.com/illustrations/thank-you-text-message-note-394180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7166-D516-4357-A90E-A8DB3189C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700088"/>
            <a:ext cx="13716000" cy="4564857"/>
          </a:xfrm>
        </p:spPr>
        <p:txBody>
          <a:bodyPr>
            <a:normAutofit fontScale="90000"/>
          </a:bodyPr>
          <a:lstStyle/>
          <a:p>
            <a:r>
              <a:rPr lang="en-US" dirty="0"/>
              <a:t>Older Adult Mental Health &amp; Wellness</a:t>
            </a:r>
            <a:br>
              <a:rPr lang="en-US" dirty="0"/>
            </a:b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sz="3000" dirty="0">
                <a:latin typeface="Arial Narrow" panose="020B0606020202030204" pitchFamily="34" charset="0"/>
              </a:rPr>
              <a:t>Sponsored by the Office of Supervisor Keith Carson (District 5) </a:t>
            </a:r>
            <a:br>
              <a:rPr lang="en-US" altLang="en-US" dirty="0">
                <a:latin typeface="Arial Narrow" panose="020B0606020202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2A64C-1F17-45C4-A8F1-D30C47684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229100"/>
            <a:ext cx="14782800" cy="572928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Presenters:</a:t>
            </a:r>
          </a:p>
          <a:p>
            <a:r>
              <a:rPr lang="en-US" b="1" dirty="0"/>
              <a:t>Kate Jones, RN,MS, MSN</a:t>
            </a:r>
          </a:p>
          <a:p>
            <a:r>
              <a:rPr lang="en-US" dirty="0"/>
              <a:t>Director of Adult and Older Adult Services, Alameda County Behavioral Health</a:t>
            </a:r>
          </a:p>
          <a:p>
            <a:r>
              <a:rPr lang="en-US" b="1" dirty="0"/>
              <a:t>Lynn Trinh O’Leary, Psy.D</a:t>
            </a:r>
          </a:p>
          <a:p>
            <a:r>
              <a:rPr lang="en-US" dirty="0"/>
              <a:t>Director of Program Operations, Felton Institute</a:t>
            </a:r>
          </a:p>
          <a:p>
            <a:r>
              <a:rPr lang="en-US" dirty="0"/>
              <a:t>April 29,2021</a:t>
            </a:r>
          </a:p>
          <a:p>
            <a:pPr algn="l"/>
            <a:endParaRPr lang="en-US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b="0" dirty="0">
              <a:latin typeface="Berlin Sans FB Demi" panose="020E0802020502020306" pitchFamily="34" charset="0"/>
              <a:ea typeface="Noto Sans CJK KR Black" panose="020B0A00000000000000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796DA-75BD-4421-BADB-C79CFAAFC0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9127024"/>
            <a:ext cx="3543300" cy="61150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2EE54F6-2F7B-41BA-A2AC-B1544070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06026" y="8319780"/>
            <a:ext cx="1986751" cy="161448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F004B35-BB8C-425D-9C9C-E365D3461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9000" y="735451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그림 13">
            <a:extLst>
              <a:ext uri="{FF2B5EF4-FFF2-40B4-BE49-F238E27FC236}">
                <a16:creationId xmlns:a16="http://schemas.microsoft.com/office/drawing/2014/main" id="{6EE1668D-2FAE-480E-B444-525F9B79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08" y="9067652"/>
            <a:ext cx="831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07FB982-ABE1-4554-B75B-616F28E78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728" y="8793957"/>
            <a:ext cx="598913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Alameda County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Behavioral Health Care Services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 CJK TC DemiLight" panose="020B0400000000000000" pitchFamily="34" charset="-128"/>
                <a:ea typeface="Noto Sans CJK TC DemiLight" panose="020B0400000000000000" pitchFamily="34" charset="-128"/>
                <a:cs typeface="Arial" panose="020B0604020202020204" pitchFamily="34" charset="0"/>
              </a:rPr>
              <a:t>MENTAL HEALTH &amp; SUBSTANCE USE SERVICES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1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56DA5A-95B2-4900-A011-AEF198B4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STRATEGIES TO SUPPORT OLDER ADULTS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8BDD63-A43C-4E3D-A723-D2A52AE4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18" y="2095500"/>
            <a:ext cx="13373100" cy="7543800"/>
          </a:xfrm>
        </p:spPr>
        <p:txBody>
          <a:bodyPr>
            <a:normAutofit lnSpcReduction="10000"/>
          </a:bodyPr>
          <a:lstStyle/>
          <a:p>
            <a:pPr lvl="0" defTabSz="914400">
              <a:defRPr/>
            </a:pPr>
            <a:r>
              <a:rPr lang="en-US" sz="3000" b="1" dirty="0">
                <a:solidFill>
                  <a:prstClr val="black"/>
                </a:solidFill>
              </a:rPr>
              <a:t>Psychiatry: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Get a medication assessment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Education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Mental Health Resources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prstClr val="black"/>
              </a:solidFill>
            </a:endParaRPr>
          </a:p>
          <a:p>
            <a:pPr marL="914400" lvl="1" indent="-457200" defTabSz="914400">
              <a:defRPr/>
            </a:pPr>
            <a:r>
              <a:rPr lang="en-US" sz="2800" b="1" dirty="0">
                <a:solidFill>
                  <a:prstClr val="black"/>
                </a:solidFill>
              </a:rPr>
              <a:t>Communicating with family members and care providers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Consistent communication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Creating a support network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Create a system to track appointments and changes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Release of Information</a:t>
            </a:r>
          </a:p>
          <a:p>
            <a:pPr marL="685800" lvl="1" indent="0" defTabSz="914400">
              <a:buNone/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End of Life Planning: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Discussions of end-of-life planning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Alameda County Care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1D64B2-39A1-4B73-B476-EB1AAABD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STRATEGIES TO SUPPORT FAMILY MEMBERS AND CARE GIVERS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3939D-01BE-49D1-966D-16F46390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64389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Collateral services with family members and care providers: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/>
              <a:t>Education around Fall Risk Preventions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/>
              <a:t>Education around safety in home/residence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/>
              <a:t>Support to connect with social workers to provide comprehensive support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/>
              <a:t>How to manage depression and isolation</a:t>
            </a:r>
          </a:p>
          <a:p>
            <a:pPr lvl="0" defTabSz="914400">
              <a:defRPr/>
            </a:pPr>
            <a:endParaRPr lang="en-US" sz="1050" dirty="0"/>
          </a:p>
          <a:p>
            <a:r>
              <a:rPr lang="en-US" sz="2800" b="1" dirty="0"/>
              <a:t>Psychoeducation around medication management: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How to manage/administer medications at home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Options for medication administration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Tracking med changes and interactions</a:t>
            </a:r>
          </a:p>
          <a:p>
            <a:endParaRPr lang="en-US" dirty="0"/>
          </a:p>
          <a:p>
            <a:r>
              <a:rPr lang="en-US" b="1" dirty="0"/>
              <a:t>PROVIDE OPPORTUNITIES FOR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F3C3-4921-472A-A552-ED0912CC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Older Adult- Specific Resources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496E-B0DC-48F7-A47A-FCAFAC35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18" y="2400300"/>
            <a:ext cx="13373100" cy="7461619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Geriatric Assessment Response Team (GART) 409 Jackson St, Hayward, CA 94544 </a:t>
            </a:r>
            <a:r>
              <a:rPr lang="en-US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383-5020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Adult Protective Services: Toll-free Elder Abuse Hotline (866-CALL-APS)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 Home Supportive Services: 6955 Foothill Blvd #300, Oakland, CA 94605 </a:t>
            </a:r>
            <a:r>
              <a:rPr lang="en-US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577-1900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Life Long Over 60 Clinic: 3260 Sacramento St, Berkeley, CA 94702 </a:t>
            </a:r>
            <a:r>
              <a:rPr lang="en-US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510) 981-4100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Center for Elders Independence (CEI): </a:t>
            </a:r>
          </a:p>
          <a:p>
            <a:pPr marL="1257300"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Senior Center in Oakland, California · 510 17th Street, Oakland, CA, CA 94612 · (844) 319-1150</a:t>
            </a:r>
          </a:p>
          <a:p>
            <a:pPr marL="1257300"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San Leandro PACE Center 1850 Fairway Dr, San Leandro, CA 94577 </a:t>
            </a:r>
            <a:r>
              <a:rPr lang="en-US" sz="2400" dirty="0">
                <a:solidFill>
                  <a:prstClr val="blac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433-1150</a:t>
            </a:r>
            <a:endParaRPr lang="en-US" sz="2400" dirty="0">
              <a:solidFill>
                <a:prstClr val="black"/>
              </a:solidFill>
            </a:endParaRPr>
          </a:p>
          <a:p>
            <a:pPr marL="1257300"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Berkeley PACE Center 1497 Alcatraz Ave, Berkeley, CA 94702 </a:t>
            </a:r>
            <a:r>
              <a:rPr lang="en-US" sz="2400" dirty="0">
                <a:solidFill>
                  <a:prstClr val="blac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((510) 433-1150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2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6987-022D-44B0-AD0A-FEEFFB56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Older Adult- Specific Resources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4946-DAA0-46A0-9AC9-023EF206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18" y="2857500"/>
            <a:ext cx="13373100" cy="6493335"/>
          </a:xfrm>
        </p:spPr>
        <p:txBody>
          <a:bodyPr>
            <a:normAutofit fontScale="925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Institute on Aging: 6955 Foothill Blvd #100, Oakland, CA 94605 </a:t>
            </a:r>
            <a:r>
              <a:rPr lang="en-US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577-1900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Support groups for care givers: (</a:t>
            </a:r>
            <a:r>
              <a:rPr lang="en-US" dirty="0" err="1">
                <a:solidFill>
                  <a:prstClr val="black"/>
                </a:solidFill>
              </a:rPr>
              <a:t>ALZConnected</a:t>
            </a:r>
            <a:r>
              <a:rPr lang="en-US" dirty="0">
                <a:solidFill>
                  <a:prstClr val="black"/>
                </a:solidFill>
              </a:rPr>
              <a:t>® (alzconnected.org), Caregiver Nation)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Alzheimer’s Association:  24/7 Helpline: 800.272.3900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Alameda County Care Alliance:  8501 International Blvd, Oakland, CA 94621 </a:t>
            </a:r>
            <a:r>
              <a:rPr lang="en-US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544-8910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Mercy Brown Bag: 3431 Foothill Blvd, Oakland, CA 94601 </a:t>
            </a:r>
            <a:r>
              <a:rPr lang="en-US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534-8540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Meals on Wheels: </a:t>
            </a:r>
          </a:p>
          <a:p>
            <a:pPr marL="1257300"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1721 Broadway, Oakland, CA 94612 </a:t>
            </a:r>
            <a:r>
              <a:rPr lang="en-US" sz="2400" dirty="0">
                <a:solidFill>
                  <a:prstClr val="blac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777-9560</a:t>
            </a:r>
            <a:endParaRPr lang="en-US" sz="2400" dirty="0">
              <a:solidFill>
                <a:prstClr val="black"/>
              </a:solidFill>
            </a:endParaRPr>
          </a:p>
          <a:p>
            <a:pPr marL="1257300" lvl="2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2235 Polvorosa Ave #260, San Leandro, CA 94577 </a:t>
            </a:r>
            <a:r>
              <a:rPr lang="en-US" sz="2400" dirty="0">
                <a:solidFill>
                  <a:prstClr val="blac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582-1263</a:t>
            </a:r>
            <a:endParaRPr lang="en-US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Life Elder Care: 39055 Hastings St, Fremont, CA 94538 </a:t>
            </a:r>
            <a:r>
              <a:rPr lang="en-US" dirty="0">
                <a:solidFill>
                  <a:prstClr val="blac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894-0370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Legal Assistance for Seniors (LAS): 333 </a:t>
            </a:r>
            <a:r>
              <a:rPr lang="en-US" dirty="0" err="1">
                <a:solidFill>
                  <a:prstClr val="black"/>
                </a:solidFill>
              </a:rPr>
              <a:t>Hegenberger</a:t>
            </a:r>
            <a:r>
              <a:rPr lang="en-US" dirty="0">
                <a:solidFill>
                  <a:prstClr val="black"/>
                </a:solidFill>
              </a:rPr>
              <a:t> Rd Suite 850, Oakland, CA 94621 </a:t>
            </a:r>
            <a:r>
              <a:rPr lang="en-US" dirty="0">
                <a:solidFill>
                  <a:prstClr val="black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(510) 832-3040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Housing and Economics Rights Association (HERA): (510) 271-8443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7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9A36-2BAD-4393-8224-EDD60AAE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E0B0-FAB9-4C66-8F64-0024A4E8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0" lvl="2" indent="0" algn="ctr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ACBH ACCESS PROGRAM 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Acute Crisis Care and Evaluation for Systemwide Services</a:t>
            </a:r>
            <a:br>
              <a:rPr lang="en-US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1-800-491-9099</a:t>
            </a:r>
            <a:endParaRPr lang="en-US" dirty="0"/>
          </a:p>
          <a:p>
            <a:pPr lvl="1" algn="ctr"/>
            <a:endParaRPr lang="en-US" sz="21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ctr"/>
            <a:r>
              <a:rPr lang="en-US" sz="2100" b="0" dirty="0">
                <a:solidFill>
                  <a:srgbClr val="000000"/>
                </a:solidFill>
                <a:latin typeface="Verdana" panose="020B0604030504040204" pitchFamily="34" charset="0"/>
              </a:rPr>
              <a:t>Crisis Support Services of Alameda County (24-hr crisis line) (800) 309-2131</a:t>
            </a:r>
          </a:p>
          <a:p>
            <a:pPr lvl="1" algn="ctr"/>
            <a:endParaRPr lang="en-US" sz="21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ctr"/>
            <a:endParaRPr lang="en-US" sz="21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b="1" dirty="0"/>
              <a:t>Mild-to-Moderate Mental Health:</a:t>
            </a:r>
          </a:p>
          <a:p>
            <a:pPr lvl="1" algn="ctr"/>
            <a:r>
              <a:rPr lang="en-US" sz="2100" b="0" dirty="0">
                <a:solidFill>
                  <a:srgbClr val="000000"/>
                </a:solidFill>
                <a:latin typeface="Verdana" panose="020B0604030504040204" pitchFamily="34" charset="0"/>
              </a:rPr>
              <a:t>Alameda Alliance/Beacon: 855-856-0577</a:t>
            </a:r>
          </a:p>
          <a:p>
            <a:pPr lvl="1" algn="ctr"/>
            <a:r>
              <a:rPr lang="en-US" sz="2100" b="0" dirty="0">
                <a:solidFill>
                  <a:srgbClr val="000000"/>
                </a:solidFill>
                <a:latin typeface="Verdana" panose="020B0604030504040204" pitchFamily="34" charset="0"/>
              </a:rPr>
              <a:t>Kaiser: 510-752-1075</a:t>
            </a:r>
          </a:p>
          <a:p>
            <a:pPr lvl="1" algn="ctr"/>
            <a:r>
              <a:rPr lang="en-US" sz="2100" b="0" dirty="0">
                <a:solidFill>
                  <a:srgbClr val="000000"/>
                </a:solidFill>
                <a:latin typeface="Verdana" panose="020B0604030504040204" pitchFamily="34" charset="0"/>
              </a:rPr>
              <a:t>Anthem Blue Cross: 888-831-2246</a:t>
            </a:r>
          </a:p>
          <a:p>
            <a:pPr lvl="1" algn="ctr"/>
            <a:r>
              <a:rPr lang="en-US" sz="2100" dirty="0">
                <a:solidFill>
                  <a:srgbClr val="000000"/>
                </a:solidFill>
                <a:latin typeface="Verdana" panose="020B0604030504040204" pitchFamily="34" charset="0"/>
              </a:rPr>
              <a:t>Your Health Care provider customer service line</a:t>
            </a:r>
            <a:endParaRPr lang="en-US" sz="21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3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B796DA-75BD-4421-BADB-C79CFAAFC0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9" y="9127024"/>
            <a:ext cx="3543300" cy="61150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2EE54F6-2F7B-41BA-A2AC-B1544070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5200" y="7087385"/>
            <a:ext cx="2291552" cy="167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64DA2C-47AB-42AA-B88B-964E5945E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487509"/>
            <a:ext cx="9144000" cy="685800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656A62FC-BDB7-4A9C-9DA2-57F90313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7501901"/>
            <a:ext cx="598913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Alameda County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Behavioral Health Care Services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 CJK TC DemiLight" panose="020B0400000000000000" pitchFamily="34" charset="-128"/>
                <a:ea typeface="Noto Sans CJK TC DemiLight" panose="020B0400000000000000" pitchFamily="34" charset="-128"/>
                <a:cs typeface="Arial" panose="020B0604020202020204" pitchFamily="34" charset="0"/>
              </a:rPr>
              <a:t>MENTAL HEALTH &amp; SUBSTANCE USE SERVICES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3">
            <a:extLst>
              <a:ext uri="{FF2B5EF4-FFF2-40B4-BE49-F238E27FC236}">
                <a16:creationId xmlns:a16="http://schemas.microsoft.com/office/drawing/2014/main" id="{3F6AC7CD-1F3C-49C8-BA5F-68B34332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799227"/>
            <a:ext cx="831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A5D3-A2D3-4835-A75C-2EE4F460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latin typeface="Calibri"/>
                <a:cs typeface="Calibri"/>
              </a:rPr>
              <a:t>Community Mental Health Webinar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69E2-28CC-4CD5-B565-D80A2886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GOALS: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600" dirty="0"/>
              <a:t>How and where to access services for older adults</a:t>
            </a:r>
          </a:p>
          <a:p>
            <a:pPr marL="685800" lvl="1" indent="0">
              <a:buNone/>
            </a:pPr>
            <a:endParaRPr lang="en-US" sz="3600" dirty="0"/>
          </a:p>
          <a:p>
            <a:pPr lvl="1"/>
            <a:r>
              <a:rPr lang="en-US" sz="3600" dirty="0"/>
              <a:t>Understand the concerns of older adults and their loved ones</a:t>
            </a:r>
          </a:p>
          <a:p>
            <a:pPr marL="685800" lvl="1" indent="0">
              <a:buNone/>
            </a:pPr>
            <a:endParaRPr lang="en-US" sz="3600" dirty="0"/>
          </a:p>
          <a:p>
            <a:pPr lvl="1"/>
            <a:r>
              <a:rPr lang="en-US" sz="3600" dirty="0"/>
              <a:t>How to address older adult mental wellness</a:t>
            </a:r>
          </a:p>
        </p:txBody>
      </p:sp>
    </p:spTree>
    <p:extLst>
      <p:ext uri="{BB962C8B-B14F-4D97-AF65-F5344CB8AC3E}">
        <p14:creationId xmlns:p14="http://schemas.microsoft.com/office/powerpoint/2010/main" val="37498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0341-A8F1-45D5-8198-0866F006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Alameda County Behavioral Health (ACBH)</a:t>
            </a:r>
            <a:br>
              <a:rPr lang="en-US" sz="4000" dirty="0"/>
            </a:br>
            <a:r>
              <a:rPr lang="en-US" sz="4000" dirty="0"/>
              <a:t>Who We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C23C-177F-4B0D-927A-2C3C5306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6667500"/>
          </a:xfrm>
        </p:spPr>
        <p:txBody>
          <a:bodyPr>
            <a:normAutofit/>
          </a:bodyPr>
          <a:lstStyle/>
          <a:p>
            <a:r>
              <a:rPr lang="en-US" sz="3800" dirty="0"/>
              <a:t>Alameda County Behavioral Health Adult and Older Adult System of Care serves adults 18 and above whose serious mental illness is moderate-to-severe and/or whose substance use seriously impacts his/her/their day-to-day activities of daily living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Individuals who are Medi-Cal recipients, Medi-Cal eligible, Medi-Cal/Medicare recipients (Medi-Medi), HealthPAC recipients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643C-46EF-42C7-981D-05A7C8DE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8" y="495300"/>
            <a:ext cx="13367531" cy="19213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Do I/My Loved One Get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1E316-3322-4367-A227-3D7E0FDB2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18" y="2019300"/>
            <a:ext cx="13373100" cy="7543800"/>
          </a:xfrm>
        </p:spPr>
        <p:txBody>
          <a:bodyPr>
            <a:noAutofit/>
          </a:bodyPr>
          <a:lstStyle/>
          <a:p>
            <a:r>
              <a:rPr lang="en-US" sz="3200" b="1" dirty="0"/>
              <a:t>Common entry points into </a:t>
            </a:r>
            <a:r>
              <a:rPr lang="en-US" sz="3200" b="1"/>
              <a:t>our system</a:t>
            </a:r>
            <a:endParaRPr lang="en-US" sz="3200" b="1" dirty="0"/>
          </a:p>
          <a:p>
            <a:pPr lvl="1"/>
            <a:r>
              <a:rPr lang="en-US" sz="2800" dirty="0"/>
              <a:t>Emergency Departments</a:t>
            </a:r>
          </a:p>
          <a:p>
            <a:pPr lvl="1"/>
            <a:r>
              <a:rPr lang="en-US" sz="2800" dirty="0"/>
              <a:t>Crisis Stabilization Units</a:t>
            </a:r>
          </a:p>
          <a:p>
            <a:pPr lvl="1"/>
            <a:r>
              <a:rPr lang="en-US" sz="2800" dirty="0"/>
              <a:t>Referrals from Family/Self through our ACCESS line (eligibility, screening, and referrals for specialty mental health services in Alameda County)</a:t>
            </a:r>
          </a:p>
          <a:p>
            <a:pPr lvl="1"/>
            <a:r>
              <a:rPr lang="en-US" sz="2800" dirty="0"/>
              <a:t>Other programs or services in the community</a:t>
            </a:r>
          </a:p>
          <a:p>
            <a:pPr lvl="1"/>
            <a:endParaRPr lang="en-US" sz="2800" dirty="0"/>
          </a:p>
          <a:p>
            <a:pPr lvl="1"/>
            <a:r>
              <a:rPr lang="en-US" sz="3200" b="1" dirty="0"/>
              <a:t>For those that do not qualify for specialty mental health services:</a:t>
            </a:r>
          </a:p>
          <a:p>
            <a:pPr lvl="2"/>
            <a:r>
              <a:rPr lang="en-US" sz="2400" dirty="0"/>
              <a:t>Alameda Alliance</a:t>
            </a:r>
          </a:p>
          <a:p>
            <a:pPr lvl="2"/>
            <a:r>
              <a:rPr lang="en-US" sz="2400" dirty="0"/>
              <a:t>Anthem Blue Cross</a:t>
            </a:r>
          </a:p>
          <a:p>
            <a:pPr lvl="2"/>
            <a:r>
              <a:rPr lang="en-US" sz="2400" dirty="0"/>
              <a:t>Kaiser</a:t>
            </a:r>
          </a:p>
          <a:p>
            <a:pPr lvl="2"/>
            <a:r>
              <a:rPr lang="en-US" sz="2400" dirty="0"/>
              <a:t>Contact your private/commercial insurer customer service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1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B156-A914-4A98-9D67-C27CFE11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42900"/>
            <a:ext cx="15773400" cy="155121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ACBH Mental Health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172E-C16B-4C84-A33E-3FF3E76A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701479"/>
            <a:ext cx="13449300" cy="80378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700" b="1" u="sng" dirty="0"/>
              <a:t>Older Adult Specific Services:</a:t>
            </a:r>
          </a:p>
          <a:p>
            <a:r>
              <a:rPr lang="en-US" dirty="0"/>
              <a:t>Geriatric Assessment Response Team (GART)- assessment &amp; referral</a:t>
            </a:r>
          </a:p>
          <a:p>
            <a:r>
              <a:rPr lang="en-US" dirty="0"/>
              <a:t>Older Adult Service Team (Felton Institute)- case management</a:t>
            </a:r>
          </a:p>
          <a:p>
            <a:r>
              <a:rPr lang="en-US" dirty="0"/>
              <a:t>Circa 60 Full-Service Partnership (BACS)- intensive case management</a:t>
            </a:r>
          </a:p>
          <a:p>
            <a:r>
              <a:rPr lang="en-US" dirty="0"/>
              <a:t>Morton Baker Center Mental Health Rehabilitation Center</a:t>
            </a:r>
          </a:p>
          <a:p>
            <a:pPr marL="0" indent="0">
              <a:buNone/>
            </a:pPr>
            <a:endParaRPr lang="en-US" sz="5700" dirty="0"/>
          </a:p>
          <a:p>
            <a:pPr marL="0" indent="0">
              <a:buNone/>
            </a:pPr>
            <a:r>
              <a:rPr lang="en-US" sz="5700" b="1" u="sng" dirty="0"/>
              <a:t>General Mental Health Services:</a:t>
            </a:r>
          </a:p>
          <a:p>
            <a:pPr lvl="0"/>
            <a:r>
              <a:rPr lang="en-US" dirty="0"/>
              <a:t>Assessment, Therapy, Psychiatric medication support, management, and consultation; Urgent medication support</a:t>
            </a:r>
          </a:p>
          <a:p>
            <a:pPr lvl="0"/>
            <a:r>
              <a:rPr lang="en-US" dirty="0"/>
              <a:t>Case Management/Intensive Case Management for care coordination and support</a:t>
            </a:r>
          </a:p>
          <a:p>
            <a:pPr lvl="0"/>
            <a:r>
              <a:rPr lang="en-US" dirty="0"/>
              <a:t>Inpatient hospitalization</a:t>
            </a:r>
          </a:p>
          <a:p>
            <a:pPr lvl="0"/>
            <a:r>
              <a:rPr lang="en-US" dirty="0"/>
              <a:t>Housing support services like supported residential living; Employment; Outreach and Engagement</a:t>
            </a:r>
          </a:p>
          <a:p>
            <a:pPr lvl="0"/>
            <a:r>
              <a:rPr lang="en-US" dirty="0"/>
              <a:t>Community Integration Services for persons transitioning from the criminal justice system</a:t>
            </a:r>
          </a:p>
          <a:p>
            <a:pPr lvl="0"/>
            <a:r>
              <a:rPr lang="en-US" dirty="0"/>
              <a:t>Prevention and Early Intervention Services for Underserved English Limited Proficiency Services</a:t>
            </a:r>
          </a:p>
          <a:p>
            <a:pPr lvl="0"/>
            <a:r>
              <a:rPr lang="en-US" dirty="0"/>
              <a:t>Other Services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A1A101DE-173F-4A3F-B442-20D1B3CA1B4D}"/>
              </a:ext>
            </a:extLst>
          </p:cNvPr>
          <p:cNvGrpSpPr/>
          <p:nvPr/>
        </p:nvGrpSpPr>
        <p:grpSpPr>
          <a:xfrm>
            <a:off x="2819400" y="495300"/>
            <a:ext cx="15011400" cy="8998870"/>
            <a:chOff x="3133840" y="86848"/>
            <a:chExt cx="21864439" cy="14156537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4E38E0A-EAEE-4F52-8F25-D686C9721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3278" r="14432" b="8164"/>
            <a:stretch>
              <a:fillRect/>
            </a:stretch>
          </p:blipFill>
          <p:spPr>
            <a:xfrm>
              <a:off x="3133840" y="1330492"/>
              <a:ext cx="8560903" cy="12649200"/>
            </a:xfrm>
            <a:prstGeom prst="rect">
              <a:avLst/>
            </a:prstGeom>
          </p:spPr>
        </p:pic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39C7199F-22FC-4A65-9F08-8846125FB67A}"/>
                </a:ext>
              </a:extLst>
            </p:cNvPr>
            <p:cNvSpPr/>
            <p:nvPr/>
          </p:nvSpPr>
          <p:spPr>
            <a:xfrm>
              <a:off x="22615062" y="86848"/>
              <a:ext cx="2383217" cy="14156537"/>
            </a:xfrm>
            <a:prstGeom prst="rect">
              <a:avLst/>
            </a:prstGeom>
            <a:solidFill>
              <a:srgbClr val="EBEBEB"/>
            </a:solid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479E17-BFDD-425A-BABE-0C91E463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585" y="1278226"/>
            <a:ext cx="7766977" cy="78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7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B244-0AD4-482B-A789-57E874A9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Issues Older Adults 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AF1A4-0466-4B4A-9A48-5D9FA4172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2842647"/>
            <a:ext cx="13373100" cy="7200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Mental Health &amp; Behavioral Challenges</a:t>
            </a:r>
          </a:p>
          <a:p>
            <a:r>
              <a:rPr lang="en-US" dirty="0"/>
              <a:t>Psychiatry and </a:t>
            </a:r>
            <a:r>
              <a:rPr lang="en-US" dirty="0" err="1"/>
              <a:t>Gero</a:t>
            </a:r>
            <a:r>
              <a:rPr lang="en-US" dirty="0"/>
              <a:t>-psychiatry </a:t>
            </a:r>
          </a:p>
          <a:p>
            <a:r>
              <a:rPr lang="en-US" dirty="0"/>
              <a:t>Conservatorship </a:t>
            </a:r>
          </a:p>
          <a:p>
            <a:r>
              <a:rPr lang="en-US" dirty="0"/>
              <a:t>Housing </a:t>
            </a:r>
          </a:p>
          <a:p>
            <a:r>
              <a:rPr lang="en-US" dirty="0"/>
              <a:t>Health/Medical Care </a:t>
            </a:r>
          </a:p>
          <a:p>
            <a:r>
              <a:rPr lang="en-US" dirty="0"/>
              <a:t>Lack of Social Support </a:t>
            </a:r>
          </a:p>
          <a:p>
            <a:r>
              <a:rPr lang="en-US" dirty="0"/>
              <a:t>Transportation </a:t>
            </a:r>
          </a:p>
          <a:p>
            <a:r>
              <a:rPr lang="en-US" dirty="0"/>
              <a:t>Food and Nutrition </a:t>
            </a:r>
          </a:p>
          <a:p>
            <a:r>
              <a:rPr lang="en-US" dirty="0"/>
              <a:t>Aging-specific Resources and Supplies</a:t>
            </a:r>
          </a:p>
          <a:p>
            <a:r>
              <a:rPr lang="en-US" dirty="0"/>
              <a:t>Financial Assistance </a:t>
            </a:r>
          </a:p>
          <a:p>
            <a:r>
              <a:rPr lang="en-US" dirty="0"/>
              <a:t>Specialized Risk Assessment and Management</a:t>
            </a:r>
          </a:p>
          <a:p>
            <a:r>
              <a:rPr lang="en-US" dirty="0"/>
              <a:t>Substance Abuse/Dependence</a:t>
            </a:r>
          </a:p>
          <a:p>
            <a:r>
              <a:rPr lang="en-US" dirty="0"/>
              <a:t>Societal attitudes towards aging adults in the US dominant culture</a:t>
            </a:r>
          </a:p>
          <a:p>
            <a:r>
              <a:rPr lang="en-US" dirty="0"/>
              <a:t>Socio-cultural </a:t>
            </a:r>
          </a:p>
        </p:txBody>
      </p:sp>
    </p:spTree>
    <p:extLst>
      <p:ext uri="{BB962C8B-B14F-4D97-AF65-F5344CB8AC3E}">
        <p14:creationId xmlns:p14="http://schemas.microsoft.com/office/powerpoint/2010/main" val="39645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454710-3A02-4EFF-AA51-AFE26FBC1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4" y="7810500"/>
            <a:ext cx="1792379" cy="1987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5A896-CF00-4334-95D0-8AC8065E7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766" y="2385060"/>
            <a:ext cx="11887602" cy="7162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00F83-F50B-4702-87CC-23D31D0C7536}"/>
              </a:ext>
            </a:extLst>
          </p:cNvPr>
          <p:cNvSpPr txBox="1"/>
          <p:nvPr/>
        </p:nvSpPr>
        <p:spPr>
          <a:xfrm rot="10800000" flipV="1">
            <a:off x="4003764" y="488306"/>
            <a:ext cx="1188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figure out what’s happening with me/my loved one/friend: is it mental illness, dementia, a physical issue? </a:t>
            </a:r>
          </a:p>
        </p:txBody>
      </p:sp>
    </p:spTree>
    <p:extLst>
      <p:ext uri="{BB962C8B-B14F-4D97-AF65-F5344CB8AC3E}">
        <p14:creationId xmlns:p14="http://schemas.microsoft.com/office/powerpoint/2010/main" val="113485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5D0F3-D46C-4BE2-924C-02569E43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STRATEGIES TO SUPPORT OLDER ADULTS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78B6E-6CA2-4DEF-86D5-39175E5C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18" y="2171700"/>
            <a:ext cx="13565982" cy="7690219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Provide Case Management: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Navigate medical network providers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Linkage and access to medical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Identify age-appropriate resources and supplies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Advocacy for housing, legal, medical, food, and financial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</a:t>
            </a:r>
            <a:r>
              <a:rPr lang="en-US" sz="2800" b="1" dirty="0">
                <a:solidFill>
                  <a:prstClr val="black"/>
                </a:solidFill>
              </a:rPr>
              <a:t>Assist Older Adults in Community Integration: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Build relationships with providers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Support to bridge Digital Divide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Telehealth services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Education and support in using technology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/>
              <a:t>Find social programs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Felton Brand Theme - Logo Footer">
  <a:themeElements>
    <a:clrScheme name="Felton Brand Colors">
      <a:dk1>
        <a:srgbClr val="1A1A1A"/>
      </a:dk1>
      <a:lt1>
        <a:srgbClr val="FFFFFF"/>
      </a:lt1>
      <a:dk2>
        <a:srgbClr val="545454"/>
      </a:dk2>
      <a:lt2>
        <a:srgbClr val="EBEBEB"/>
      </a:lt2>
      <a:accent1>
        <a:srgbClr val="5D2C83"/>
      </a:accent1>
      <a:accent2>
        <a:srgbClr val="A5B938"/>
      </a:accent2>
      <a:accent3>
        <a:srgbClr val="F3DA1A"/>
      </a:accent3>
      <a:accent4>
        <a:srgbClr val="3C016E"/>
      </a:accent4>
      <a:accent5>
        <a:srgbClr val="7D579D"/>
      </a:accent5>
      <a:accent6>
        <a:srgbClr val="9E81B5"/>
      </a:accent6>
      <a:hlink>
        <a:srgbClr val="5D2C83"/>
      </a:hlink>
      <a:folHlink>
        <a:srgbClr val="5D2C8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lton Brand Theme" id="{D123EEAA-F58C-FD4B-A00A-47066135ABCC}" vid="{C7B13F24-4248-E444-8B79-72C0A54E7DCC}"/>
    </a:ext>
  </a:extLst>
</a:theme>
</file>

<file path=ppt/theme/theme2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907E788FDEEC44A61FE8901A40F364" ma:contentTypeVersion="10" ma:contentTypeDescription="Create a new document." ma:contentTypeScope="" ma:versionID="6ca76bc15e1d6bf076b2aec98cc31627">
  <xsd:schema xmlns:xsd="http://www.w3.org/2001/XMLSchema" xmlns:xs="http://www.w3.org/2001/XMLSchema" xmlns:p="http://schemas.microsoft.com/office/2006/metadata/properties" xmlns:ns3="60f338dc-b617-4824-ba1a-7d2da0051bd5" xmlns:ns4="ec0d1f58-a990-4092-8139-19aa79979b94" targetNamespace="http://schemas.microsoft.com/office/2006/metadata/properties" ma:root="true" ma:fieldsID="43106d9557dac722e6a26aee2e9da6e4" ns3:_="" ns4:_="">
    <xsd:import namespace="60f338dc-b617-4824-ba1a-7d2da0051bd5"/>
    <xsd:import namespace="ec0d1f58-a990-4092-8139-19aa79979b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338dc-b617-4824-ba1a-7d2da0051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d1f58-a990-4092-8139-19aa79979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9CC981-621B-4457-AE60-305A93515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B4FF6-3F03-42D6-BE4D-7330B6A660A2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ec0d1f58-a990-4092-8139-19aa79979b94"/>
    <ds:schemaRef ds:uri="http://www.w3.org/XML/1998/namespace"/>
    <ds:schemaRef ds:uri="http://purl.org/dc/elements/1.1/"/>
    <ds:schemaRef ds:uri="http://purl.org/dc/dcmitype/"/>
    <ds:schemaRef ds:uri="60f338dc-b617-4824-ba1a-7d2da0051bd5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0C5042B-B755-4345-9E71-1D1F63AD5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338dc-b617-4824-ba1a-7d2da0051bd5"/>
    <ds:schemaRef ds:uri="ec0d1f58-a990-4092-8139-19aa79979b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1443</Words>
  <Application>Microsoft Office PowerPoint</Application>
  <PresentationFormat>Custom</PresentationFormat>
  <Paragraphs>191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Wingdings 3</vt:lpstr>
      <vt:lpstr>Arial</vt:lpstr>
      <vt:lpstr>Century Gothic</vt:lpstr>
      <vt:lpstr>Lato</vt:lpstr>
      <vt:lpstr>Noto Sans CJK TC DemiLight</vt:lpstr>
      <vt:lpstr>Berlin Sans FB Demi</vt:lpstr>
      <vt:lpstr>Arial Narrow</vt:lpstr>
      <vt:lpstr>Calibri</vt:lpstr>
      <vt:lpstr>Verdana</vt:lpstr>
      <vt:lpstr>1_Felton Brand Theme - Logo Footer</vt:lpstr>
      <vt:lpstr>Wisp</vt:lpstr>
      <vt:lpstr>Older Adult Mental Health &amp; Wellness  Sponsored by the Office of Supervisor Keith Carson (District 5)  </vt:lpstr>
      <vt:lpstr>Community Mental Health Webinar series</vt:lpstr>
      <vt:lpstr>Alameda County Behavioral Health (ACBH) Who We Serve</vt:lpstr>
      <vt:lpstr>How Do I/My Loved One Get Services?</vt:lpstr>
      <vt:lpstr>ACBH Mental Health Services </vt:lpstr>
      <vt:lpstr>PowerPoint Presentation</vt:lpstr>
      <vt:lpstr>Challenges and Issues Older Adults Face</vt:lpstr>
      <vt:lpstr>PowerPoint Presentation</vt:lpstr>
      <vt:lpstr>STRATEGIES TO SUPPORT OLDER ADULTS </vt:lpstr>
      <vt:lpstr>STRATEGIES TO SUPPORT OLDER ADULTS</vt:lpstr>
      <vt:lpstr>STRATEGIES TO SUPPORT FAMILY MEMBERS AND CARE GIVERS </vt:lpstr>
      <vt:lpstr>Older Adult- Specific Resources </vt:lpstr>
      <vt:lpstr>Older Adult- Specific Resources </vt:lpstr>
      <vt:lpstr>General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Felton Institute Presentation Template</dc:title>
  <dc:creator>Dr. Lynn Trinh O'Leary</dc:creator>
  <cp:lastModifiedBy>Male, Melissa, BOS Dist5</cp:lastModifiedBy>
  <cp:revision>118</cp:revision>
  <dcterms:created xsi:type="dcterms:W3CDTF">2006-08-16T00:00:00Z</dcterms:created>
  <dcterms:modified xsi:type="dcterms:W3CDTF">2021-05-03T22:37:50Z</dcterms:modified>
  <dc:identifier>DAEQWSqMdOg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0x01010014907E788FDEEC44A61FE8901A40F364</vt:lpwstr>
  </property>
</Properties>
</file>